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7" r:id="rId4"/>
    <p:sldId id="275" r:id="rId5"/>
    <p:sldId id="276" r:id="rId6"/>
    <p:sldId id="257" r:id="rId7"/>
    <p:sldId id="273" r:id="rId8"/>
    <p:sldId id="268" r:id="rId9"/>
    <p:sldId id="269" r:id="rId10"/>
    <p:sldId id="270" r:id="rId11"/>
    <p:sldId id="259" r:id="rId12"/>
    <p:sldId id="260" r:id="rId13"/>
    <p:sldId id="272" r:id="rId14"/>
    <p:sldId id="277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09527-8AC7-4DC9-8D33-E8C751856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7C858-6B2E-4E18-8736-1BB7F972E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4FAC7-915E-4EAA-BB70-2DC4D1415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5C8FE-EFB1-42A8-8899-D2C8F4CA7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BA5AE-3D76-4B55-93C4-CA5811F14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D207B-A7C3-4B02-AB4C-E46730C10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A4D7C-E83F-4D38-9C0B-3833DF534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94161-DBAB-4143-8D59-C7D860569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5D7DE-0B5C-4712-84E4-45698D295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00187-2ADC-4A3B-900E-9F3A5703E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23838-DC8D-43BB-B743-D3C7D7616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D417398-5FF7-4DFB-AF68-102759620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mokeevru@gmail.com" TargetMode="External"/><Relationship Id="rId4" Type="http://schemas.openxmlformats.org/officeDocument/2006/relationships/hyperlink" Target="mailto:gegedush@rambler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mintrud.ru/ministry/programms/municipal_service/0/metod__rekomendatcii_munitcipalam_19_10_2015_g_versiya_8.doc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60350"/>
            <a:ext cx="342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Маргарита\Pictures\Новый рисунок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404813"/>
            <a:ext cx="4075113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Прямоугольник 5"/>
          <p:cNvSpPr>
            <a:spLocks noChangeArrowheads="1"/>
          </p:cNvSpPr>
          <p:nvPr/>
        </p:nvSpPr>
        <p:spPr bwMode="auto">
          <a:xfrm rot="10800000" flipH="1">
            <a:off x="0" y="0"/>
            <a:ext cx="785813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>
              <a:latin typeface="Calibri" pitchFamily="34" charset="0"/>
            </a:endParaRP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3581400" y="6172200"/>
            <a:ext cx="295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29</a:t>
            </a:r>
            <a:r>
              <a:rPr lang="ru-RU" sz="2400" b="1">
                <a:latin typeface="Calibri" pitchFamily="34" charset="0"/>
              </a:rPr>
              <a:t> сентября 2016 г.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66800" y="2286000"/>
            <a:ext cx="7772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Arial Narrow" pitchFamily="34" charset="0"/>
              </a:rPr>
              <a:t>Подходы к формированию образовательных программ 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latin typeface="Arial Narrow" pitchFamily="34" charset="0"/>
              </a:rPr>
              <a:t>по направлению подготовки Государственное и муниципальное управление</a:t>
            </a:r>
          </a:p>
          <a:p>
            <a:pPr algn="ctr"/>
            <a:endParaRPr lang="ru-RU" sz="3200" b="1" dirty="0">
              <a:solidFill>
                <a:srgbClr val="C00000"/>
              </a:solidFill>
              <a:latin typeface="Arial Narrow" pitchFamily="34" charset="0"/>
            </a:endParaRPr>
          </a:p>
          <a:p>
            <a:pPr algn="ctr"/>
            <a:endParaRPr lang="ru-RU" sz="32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055" name="TextBox 8"/>
          <p:cNvSpPr txBox="1">
            <a:spLocks noChangeArrowheads="1"/>
          </p:cNvSpPr>
          <p:nvPr/>
        </p:nvSpPr>
        <p:spPr bwMode="auto">
          <a:xfrm>
            <a:off x="1524000" y="1609725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latin typeface="Arial Narrow" pitchFamily="34" charset="0"/>
              </a:rPr>
              <a:t>XVI </a:t>
            </a:r>
            <a:r>
              <a:rPr lang="ru-RU" sz="2800" b="1" dirty="0">
                <a:latin typeface="Arial Narrow" pitchFamily="34" charset="0"/>
              </a:rPr>
              <a:t>РОССИЙСКИЙ МУНИЦИПАЛЬНЫЙ ФОРУМ</a:t>
            </a:r>
          </a:p>
        </p:txBody>
      </p:sp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6019800" y="4913313"/>
            <a:ext cx="2514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Arial Narrow" pitchFamily="34" charset="0"/>
              </a:rPr>
              <a:t>Гегедюш Н.С.</a:t>
            </a:r>
          </a:p>
          <a:p>
            <a:r>
              <a:rPr lang="ru-RU" sz="2800" b="1">
                <a:latin typeface="Arial Narrow" pitchFamily="34" charset="0"/>
              </a:rPr>
              <a:t>Мокеев М.М.</a:t>
            </a:r>
            <a:endParaRPr lang="ru-RU" sz="2800" b="1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Скругленный прямоугольник 1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2133600"/>
            <a:ext cx="4248150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5026025" y="2438400"/>
            <a:ext cx="3633788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latin typeface="Arial Narrow" pitchFamily="34" charset="0"/>
              </a:rPr>
              <a:t>Виды профессиональной деятельности</a:t>
            </a:r>
          </a:p>
          <a:p>
            <a:pPr algn="ctr"/>
            <a:endParaRPr lang="ru-RU" sz="2400" b="1">
              <a:latin typeface="Arial Narrow" pitchFamily="34" charset="0"/>
            </a:endParaRPr>
          </a:p>
          <a:p>
            <a:pPr algn="ctr"/>
            <a:endParaRPr lang="ru-RU" sz="2400">
              <a:latin typeface="Arial Narrow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b="1">
              <a:latin typeface="Arial Narrow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709" y="2133600"/>
            <a:ext cx="3611804" cy="443867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Функции служащего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Разработка политики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Правотворчество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Управление собственностью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Предоставление услуг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Аппаратная работа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Контроль и надзор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3786188" y="2057400"/>
            <a:ext cx="785812" cy="4576763"/>
          </a:xfrm>
          <a:prstGeom prst="rightBrace">
            <a:avLst>
              <a:gd name="adj1" fmla="val 0"/>
              <a:gd name="adj2" fmla="val 50000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9964" y="762000"/>
            <a:ext cx="8715436" cy="100013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 Narrow" pitchFamily="34" charset="0"/>
              </a:rPr>
              <a:t>Универсализация видов профессиональной деятельности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227" name="AutoShape 22"/>
          <p:cNvSpPr>
            <a:spLocks noChangeArrowheads="1"/>
          </p:cNvSpPr>
          <p:nvPr/>
        </p:nvSpPr>
        <p:spPr bwMode="auto">
          <a:xfrm>
            <a:off x="4932363" y="3500438"/>
            <a:ext cx="3743325" cy="1150937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1587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Arial Narrow" pitchFamily="34" charset="0"/>
              </a:rPr>
              <a:t>Организационно-</a:t>
            </a:r>
          </a:p>
          <a:p>
            <a:pPr algn="ctr"/>
            <a:r>
              <a:rPr lang="ru-RU" sz="2400" b="1">
                <a:solidFill>
                  <a:schemeClr val="bg1"/>
                </a:solidFill>
                <a:latin typeface="Arial Narrow" pitchFamily="34" charset="0"/>
              </a:rPr>
              <a:t>управленческая</a:t>
            </a:r>
          </a:p>
        </p:txBody>
      </p:sp>
      <p:sp>
        <p:nvSpPr>
          <p:cNvPr id="9228" name="AutoShape 23"/>
          <p:cNvSpPr>
            <a:spLocks noChangeArrowheads="1"/>
          </p:cNvSpPr>
          <p:nvPr/>
        </p:nvSpPr>
        <p:spPr bwMode="auto">
          <a:xfrm>
            <a:off x="4860925" y="4725988"/>
            <a:ext cx="1871663" cy="1150937"/>
          </a:xfrm>
          <a:prstGeom prst="roundRect">
            <a:avLst>
              <a:gd name="adj" fmla="val 16667"/>
            </a:avLst>
          </a:prstGeom>
          <a:solidFill>
            <a:srgbClr val="D00000"/>
          </a:solidFill>
          <a:ln w="15875" algn="ctr">
            <a:solidFill>
              <a:srgbClr val="D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Arial Narrow" pitchFamily="34" charset="0"/>
              </a:rPr>
              <a:t>Проектно-</a:t>
            </a:r>
          </a:p>
          <a:p>
            <a:pPr algn="ctr"/>
            <a:r>
              <a:rPr lang="ru-RU" sz="2000" b="1">
                <a:solidFill>
                  <a:schemeClr val="bg1"/>
                </a:solidFill>
                <a:latin typeface="Arial Narrow" pitchFamily="34" charset="0"/>
              </a:rPr>
              <a:t>аналитическая</a:t>
            </a:r>
          </a:p>
        </p:txBody>
      </p:sp>
      <p:sp>
        <p:nvSpPr>
          <p:cNvPr id="9229" name="AutoShape 25"/>
          <p:cNvSpPr>
            <a:spLocks noChangeArrowheads="1"/>
          </p:cNvSpPr>
          <p:nvPr/>
        </p:nvSpPr>
        <p:spPr bwMode="auto">
          <a:xfrm>
            <a:off x="6804025" y="4725988"/>
            <a:ext cx="1943100" cy="1150937"/>
          </a:xfrm>
          <a:prstGeom prst="roundRect">
            <a:avLst>
              <a:gd name="adj" fmla="val 16667"/>
            </a:avLst>
          </a:prstGeom>
          <a:solidFill>
            <a:srgbClr val="D00000"/>
          </a:solidFill>
          <a:ln w="15875" algn="ctr">
            <a:solidFill>
              <a:srgbClr val="D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Arial Narrow" pitchFamily="34" charset="0"/>
              </a:rPr>
              <a:t>Информационно-</a:t>
            </a:r>
          </a:p>
          <a:p>
            <a:pPr algn="ctr"/>
            <a:r>
              <a:rPr lang="ru-RU" sz="2000" b="1">
                <a:solidFill>
                  <a:schemeClr val="bg1"/>
                </a:solidFill>
                <a:latin typeface="Arial Narrow" pitchFamily="34" charset="0"/>
              </a:rPr>
              <a:t>коммуникативная</a:t>
            </a:r>
          </a:p>
        </p:txBody>
      </p:sp>
      <p:sp>
        <p:nvSpPr>
          <p:cNvPr id="18" name="Rectangle 2"/>
          <p:cNvSpPr txBox="1">
            <a:spLocks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1042988">
              <a:defRPr/>
            </a:pP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  <a:ea typeface="+mj-ea"/>
              </a:rPr>
              <a:t>Модернизация стандарта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</p:spPr>
        <p:txBody>
          <a:bodyPr anchor="t"/>
          <a:lstStyle/>
          <a:p>
            <a:pPr defTabSz="1042988" eaLnBrk="1" hangingPunct="1"/>
            <a:r>
              <a:rPr lang="ru-RU" sz="2200" b="1" smtClean="0">
                <a:solidFill>
                  <a:schemeClr val="bg1"/>
                </a:solidFill>
              </a:rPr>
              <a:t>Подготовка кадров по направлению ГМУ</a:t>
            </a:r>
          </a:p>
        </p:txBody>
      </p:sp>
      <p:sp>
        <p:nvSpPr>
          <p:cNvPr id="10243" name="Стрелка вниз 11"/>
          <p:cNvSpPr>
            <a:spLocks noChangeArrowheads="1"/>
          </p:cNvSpPr>
          <p:nvPr/>
        </p:nvSpPr>
        <p:spPr bwMode="auto">
          <a:xfrm>
            <a:off x="4267200" y="533400"/>
            <a:ext cx="838200" cy="3048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 defTabSz="1042988"/>
            <a:endParaRPr lang="ru-RU" sz="2200" b="1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04800" y="1828800"/>
          <a:ext cx="8458200" cy="4907281"/>
        </p:xfrm>
        <a:graphic>
          <a:graphicData uri="http://schemas.openxmlformats.org/drawingml/2006/table">
            <a:tbl>
              <a:tblPr/>
              <a:tblGrid>
                <a:gridCol w="609600"/>
                <a:gridCol w="2286000"/>
                <a:gridCol w="1219200"/>
                <a:gridCol w="4343400"/>
              </a:tblGrid>
              <a:tr h="246063">
                <a:tc gridSpan="2"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673" marR="33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Дисциплина (модуль)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673" marR="33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Планируемые результаты освоения ОП ВО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673" marR="33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673" marR="33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673" marR="33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42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673" marR="33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Умение моделировать административные процессы и процедуры в органах государственной власти Российской Федерации, органах государственной власти субъектов Российской Федерации, органах местного самоуправления, адаптировать основные математические модели к конкретным задачам управления</a:t>
                      </a:r>
                    </a:p>
                  </a:txBody>
                  <a:tcPr marL="33673" marR="33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449263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673" marR="33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Знать: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З1 – принципы регламентации административных процессов и процедур в органах публичной власти;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З2 –  принципы моделирования социально-экономических процессов.</a:t>
                      </a:r>
                    </a:p>
                  </a:txBody>
                  <a:tcPr marL="33673" marR="33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49263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У1 – правильно интерпретировать результаты моделирования управленческих задач и вырабатывать практические рекомендации по их применению.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У2 – использовать аппаратные средства персонального компьютера и его программное обеспечение для решения управленческих задач</a:t>
                      </a:r>
                    </a:p>
                  </a:txBody>
                  <a:tcPr marL="33673" marR="33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6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49263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Владеть: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В1 – навыками разработки административных регламентов органов власти,  административных регламентов государственных и муниципальных услуг</a:t>
                      </a:r>
                    </a:p>
                  </a:txBody>
                  <a:tcPr marL="33673" marR="33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7" name="Rectangle 1"/>
          <p:cNvSpPr>
            <a:spLocks noChangeArrowheads="1"/>
          </p:cNvSpPr>
          <p:nvPr/>
        </p:nvSpPr>
        <p:spPr bwMode="auto">
          <a:xfrm>
            <a:off x="838200" y="930275"/>
            <a:ext cx="73675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algn="ctr"/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КОМПЕТЕНТНОСТНАЯ МОДЕЛЬ ВЫПУСКНИКА</a:t>
            </a:r>
            <a:r>
              <a:rPr lang="ru-RU" sz="12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sz="900"/>
          </a:p>
          <a:p>
            <a:pPr indent="450850" algn="ctr" eaLnBrk="0" hangingPunct="0"/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Направление подготовки/специальности 38.03.04 Государственное и муниципальное управление</a:t>
            </a:r>
            <a:endParaRPr lang="ru-RU" sz="900"/>
          </a:p>
          <a:p>
            <a:pPr indent="450850" algn="ctr" eaLnBrk="0" hangingPunct="0"/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Профиль/</a:t>
            </a:r>
            <a:r>
              <a:rPr lang="ru-RU" sz="1200" b="1">
                <a:latin typeface="Times New Roman" pitchFamily="18" charset="0"/>
                <a:cs typeface="Times New Roman" pitchFamily="18" charset="0"/>
              </a:rPr>
              <a:t>специализация «</a:t>
            </a:r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Государственная и муниципальная служба</a:t>
            </a:r>
            <a:r>
              <a:rPr lang="ru-RU" sz="1200" b="1">
                <a:latin typeface="Times New Roman" pitchFamily="18" charset="0"/>
                <a:cs typeface="Times New Roman" pitchFamily="18" charset="0"/>
              </a:rPr>
              <a:t>»</a:t>
            </a:r>
            <a:endParaRPr lang="ru-RU" sz="900"/>
          </a:p>
          <a:p>
            <a:pPr indent="450850" algn="ctr"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</p:spPr>
        <p:txBody>
          <a:bodyPr anchor="t"/>
          <a:lstStyle/>
          <a:p>
            <a:pPr defTabSz="1042988" eaLnBrk="1" hangingPunct="1"/>
            <a:r>
              <a:rPr lang="ru-RU" sz="2200" b="1" smtClean="0">
                <a:solidFill>
                  <a:schemeClr val="bg1"/>
                </a:solidFill>
              </a:rPr>
              <a:t>Подготовка кадров по направлению ГМУ</a:t>
            </a:r>
          </a:p>
        </p:txBody>
      </p:sp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381000" y="579438"/>
            <a:ext cx="8382000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/>
            <a:r>
              <a:rPr lang="ru-RU" b="1">
                <a:solidFill>
                  <a:srgbClr val="000000"/>
                </a:solidFill>
                <a:cs typeface="Times New Roman" pitchFamily="18" charset="0"/>
              </a:rPr>
              <a:t>КОМПЕТЕНТНОСТНАЯ МОДЕЛЬ ВЫПУСКНИКА</a:t>
            </a:r>
            <a:r>
              <a:rPr lang="ru-RU" b="1">
                <a:cs typeface="Times New Roman" pitchFamily="18" charset="0"/>
              </a:rPr>
              <a:t> </a:t>
            </a:r>
            <a:endParaRPr lang="ru-RU"/>
          </a:p>
          <a:p>
            <a:pPr indent="450850" algn="ctr" eaLnBrk="0" hangingPunct="0"/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Направление подготовки/специальности 38.04.04 Государственное и муниципальное управление</a:t>
            </a:r>
            <a:endParaRPr lang="ru-RU" sz="1400"/>
          </a:p>
          <a:p>
            <a:pPr indent="450850" algn="ctr" eaLnBrk="0" hangingPunct="0"/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Профиль/</a:t>
            </a:r>
            <a:r>
              <a:rPr lang="ru-RU" sz="1400" b="1">
                <a:cs typeface="Times New Roman" pitchFamily="18" charset="0"/>
              </a:rPr>
              <a:t>специализация «</a:t>
            </a: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Региональное управление</a:t>
            </a:r>
            <a:r>
              <a:rPr lang="ru-RU" sz="1400" b="1">
                <a:cs typeface="Times New Roman" pitchFamily="18" charset="0"/>
              </a:rPr>
              <a:t>»</a:t>
            </a:r>
            <a:endParaRPr lang="ru-RU" sz="1400"/>
          </a:p>
          <a:p>
            <a:pPr indent="450850" algn="ctr" eaLnBrk="0" hangingPunct="0"/>
            <a:endParaRPr lang="ru-RU" sz="1400"/>
          </a:p>
        </p:txBody>
      </p:sp>
      <p:sp>
        <p:nvSpPr>
          <p:cNvPr id="11268" name="TextBox 9"/>
          <p:cNvSpPr txBox="1">
            <a:spLocks noChangeArrowheads="1"/>
          </p:cNvSpPr>
          <p:nvPr/>
        </p:nvSpPr>
        <p:spPr bwMode="auto">
          <a:xfrm>
            <a:off x="228600" y="51054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Раздел 2. Библиотека профессиональных и личностных качеств и соответствующих им навыков и умений</a:t>
            </a: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0"/>
            <a:ext cx="8763000" cy="2568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Стрелка вниз 12"/>
          <p:cNvSpPr/>
          <p:nvPr/>
        </p:nvSpPr>
        <p:spPr>
          <a:xfrm rot="10800000">
            <a:off x="4267200" y="1752600"/>
            <a:ext cx="457200" cy="457200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4267200" y="4953000"/>
            <a:ext cx="304800" cy="228600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2" name="Прямоугольник 15"/>
          <p:cNvSpPr>
            <a:spLocks noChangeArrowheads="1"/>
          </p:cNvSpPr>
          <p:nvPr/>
        </p:nvSpPr>
        <p:spPr bwMode="auto">
          <a:xfrm>
            <a:off x="304800" y="5791200"/>
            <a:ext cx="8686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C00000"/>
                </a:solidFill>
                <a:latin typeface="Calibri" pitchFamily="34" charset="0"/>
              </a:rPr>
              <a:t>Методического инструментария по установлению квалификационных требований к претендентам на замещение должностей государственной гражданской службы и государственным гражданским служащим Версия 2.0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ятиугольник 11"/>
          <p:cNvSpPr>
            <a:spLocks noChangeArrowheads="1"/>
          </p:cNvSpPr>
          <p:nvPr/>
        </p:nvSpPr>
        <p:spPr bwMode="auto">
          <a:xfrm>
            <a:off x="4038600" y="2057400"/>
            <a:ext cx="838200" cy="4267200"/>
          </a:xfrm>
          <a:prstGeom prst="homePlate">
            <a:avLst>
              <a:gd name="adj" fmla="val 50000"/>
            </a:avLst>
          </a:prstGeom>
          <a:gradFill flip="none" rotWithShape="1">
            <a:gsLst>
              <a:gs pos="0">
                <a:srgbClr val="EA8C8C"/>
              </a:gs>
              <a:gs pos="50000">
                <a:srgbClr val="F0BABA"/>
              </a:gs>
              <a:gs pos="100000">
                <a:srgbClr val="F7DEDE"/>
              </a:gs>
            </a:gsLst>
            <a:lin ang="10800000" scaled="1"/>
            <a:tileRect/>
          </a:gra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708" y="1828800"/>
            <a:ext cx="4058692" cy="474347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ФГОС 3+</a:t>
            </a:r>
          </a:p>
          <a:p>
            <a:pPr algn="ctr"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</a:rPr>
              <a:t>общекультурные       (ОК </a:t>
            </a:r>
            <a:r>
              <a:rPr lang="ru-RU" sz="2400" b="1" dirty="0">
                <a:solidFill>
                  <a:schemeClr val="tx1"/>
                </a:solidFill>
              </a:rPr>
              <a:t>1-9)</a:t>
            </a:r>
          </a:p>
          <a:p>
            <a:pPr>
              <a:buFont typeface="Arial" pitchFamily="34" charset="0"/>
              <a:buChar char="•"/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200" dirty="0" err="1">
                <a:solidFill>
                  <a:schemeClr val="tx1"/>
                </a:solidFill>
              </a:rPr>
              <a:t>общепрофессиональные</a:t>
            </a:r>
            <a:r>
              <a:rPr lang="ru-RU" sz="2400" dirty="0">
                <a:solidFill>
                  <a:schemeClr val="tx1"/>
                </a:solidFill>
              </a:rPr>
              <a:t> (ОПК </a:t>
            </a:r>
            <a:r>
              <a:rPr lang="ru-RU" sz="2400" b="1" dirty="0">
                <a:solidFill>
                  <a:schemeClr val="tx1"/>
                </a:solidFill>
              </a:rPr>
              <a:t>1-6</a:t>
            </a:r>
            <a:r>
              <a:rPr lang="ru-RU" sz="2400" dirty="0">
                <a:solidFill>
                  <a:schemeClr val="tx1"/>
                </a:solidFill>
              </a:rPr>
              <a:t>)</a:t>
            </a:r>
          </a:p>
          <a:p>
            <a:pPr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</a:rPr>
              <a:t>профессиональные (ПК </a:t>
            </a:r>
            <a:r>
              <a:rPr lang="ru-RU" sz="2400" b="1" dirty="0">
                <a:solidFill>
                  <a:schemeClr val="tx1"/>
                </a:solidFill>
              </a:rPr>
              <a:t>1-27</a:t>
            </a:r>
            <a:r>
              <a:rPr lang="ru-RU" sz="2400" dirty="0">
                <a:solidFill>
                  <a:schemeClr val="tx1"/>
                </a:solidFill>
              </a:rPr>
              <a:t>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9964" y="762000"/>
            <a:ext cx="8715436" cy="762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 Narrow" pitchFamily="34" charset="0"/>
              </a:rPr>
              <a:t>КОМПЕТЕНЦИИ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8" name="Rectangle 2"/>
          <p:cNvSpPr txBox="1">
            <a:spLocks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1042988">
              <a:defRPr/>
            </a:pPr>
            <a:endParaRPr lang="ru-RU" sz="2800" b="1" dirty="0">
              <a:solidFill>
                <a:schemeClr val="bg1"/>
              </a:solidFill>
              <a:latin typeface="Arial Narrow" pitchFamily="34" charset="0"/>
              <a:ea typeface="+mj-ea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53000" y="1828800"/>
            <a:ext cx="3962400" cy="474347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ФГОС 3++</a:t>
            </a:r>
          </a:p>
          <a:p>
            <a:pPr>
              <a:defRPr/>
            </a:pPr>
            <a:endParaRPr lang="ru-RU" sz="24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</a:rPr>
              <a:t>универсальные </a:t>
            </a:r>
          </a:p>
          <a:p>
            <a:pPr>
              <a:defRPr/>
            </a:pPr>
            <a:r>
              <a:rPr lang="ru-RU" sz="2400" dirty="0">
                <a:solidFill>
                  <a:schemeClr val="tx1"/>
                </a:solidFill>
              </a:rPr>
              <a:t>(УК </a:t>
            </a:r>
            <a:r>
              <a:rPr lang="ru-RU" sz="2400" b="1" dirty="0">
                <a:solidFill>
                  <a:schemeClr val="tx1"/>
                </a:solidFill>
              </a:rPr>
              <a:t>1-10)</a:t>
            </a:r>
          </a:p>
          <a:p>
            <a:pPr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200" dirty="0" err="1">
                <a:solidFill>
                  <a:schemeClr val="tx1"/>
                </a:solidFill>
              </a:rPr>
              <a:t>общепрофессиональные</a:t>
            </a:r>
            <a:r>
              <a:rPr lang="ru-RU" sz="2400" dirty="0">
                <a:solidFill>
                  <a:schemeClr val="tx1"/>
                </a:solidFill>
              </a:rPr>
              <a:t> (ОПК </a:t>
            </a:r>
            <a:r>
              <a:rPr lang="ru-RU" sz="2400" b="1" dirty="0">
                <a:solidFill>
                  <a:schemeClr val="tx1"/>
                </a:solidFill>
              </a:rPr>
              <a:t>1-6</a:t>
            </a:r>
            <a:r>
              <a:rPr lang="ru-RU" sz="2400" dirty="0">
                <a:solidFill>
                  <a:schemeClr val="tx1"/>
                </a:solidFill>
              </a:rPr>
              <a:t>)</a:t>
            </a:r>
          </a:p>
          <a:p>
            <a:pPr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</a:rPr>
              <a:t>профессиональные (ПК </a:t>
            </a:r>
            <a:r>
              <a:rPr lang="ru-RU" sz="2400" b="1" dirty="0">
                <a:solidFill>
                  <a:schemeClr val="tx1"/>
                </a:solidFill>
              </a:rPr>
              <a:t>1-27</a:t>
            </a:r>
            <a:r>
              <a:rPr lang="ru-RU" sz="2400" dirty="0">
                <a:solidFill>
                  <a:schemeClr val="tx1"/>
                </a:solidFill>
              </a:rPr>
              <a:t>) </a:t>
            </a:r>
            <a:r>
              <a:rPr lang="ru-RU" sz="2400" i="1" dirty="0">
                <a:solidFill>
                  <a:srgbClr val="C00000"/>
                </a:solidFill>
              </a:rPr>
              <a:t>разрабатывает вуз</a:t>
            </a:r>
            <a:endParaRPr lang="ru-RU" sz="2400" dirty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28600" y="742928"/>
            <a:ext cx="6019800" cy="611507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ru-RU" sz="1300" dirty="0" smtClean="0">
                <a:solidFill>
                  <a:schemeClr val="tx1"/>
                </a:solidFill>
              </a:rPr>
              <a:t>Способность </a:t>
            </a:r>
            <a:r>
              <a:rPr lang="ru-RU" sz="1300" dirty="0">
                <a:solidFill>
                  <a:schemeClr val="tx1"/>
                </a:solidFill>
              </a:rPr>
              <a:t>обеспечивать приоритет прав и свобод человека и </a:t>
            </a:r>
            <a:r>
              <a:rPr lang="ru-RU" sz="1300" dirty="0" err="1">
                <a:solidFill>
                  <a:schemeClr val="tx1"/>
                </a:solidFill>
              </a:rPr>
              <a:t>антикоррупционную</a:t>
            </a:r>
            <a:r>
              <a:rPr lang="ru-RU" sz="1300" dirty="0">
                <a:solidFill>
                  <a:schemeClr val="tx1"/>
                </a:solidFill>
              </a:rPr>
              <a:t> направленность в профессиональной деятельности, соблюдение норм служебной этики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 smtClean="0">
                <a:solidFill>
                  <a:schemeClr val="tx1"/>
                </a:solidFill>
              </a:rPr>
              <a:t>Способность </a:t>
            </a:r>
            <a:r>
              <a:rPr lang="ru-RU" sz="1300" dirty="0">
                <a:solidFill>
                  <a:schemeClr val="tx1"/>
                </a:solidFill>
              </a:rPr>
              <a:t>к разработке и реализации управленческих решений, мер регулирующего воздействия, государственных и муниципальных программ на основе анализа социально-экономических процессов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 smtClean="0">
                <a:solidFill>
                  <a:schemeClr val="tx1"/>
                </a:solidFill>
              </a:rPr>
              <a:t>Способность </a:t>
            </a:r>
            <a:r>
              <a:rPr lang="ru-RU" sz="1300" dirty="0">
                <a:solidFill>
                  <a:schemeClr val="tx1"/>
                </a:solidFill>
              </a:rPr>
              <a:t>разрабатывать проекты нормативных правовых актов, готовить заключения на них, использовать правоприменительную практику в профессиональной деятельности, проводить </a:t>
            </a:r>
            <a:r>
              <a:rPr lang="ru-RU" sz="1300" dirty="0" err="1">
                <a:solidFill>
                  <a:schemeClr val="tx1"/>
                </a:solidFill>
              </a:rPr>
              <a:t>антикоррупционную</a:t>
            </a:r>
            <a:r>
              <a:rPr lang="ru-RU" sz="1300" dirty="0">
                <a:solidFill>
                  <a:schemeClr val="tx1"/>
                </a:solidFill>
              </a:rPr>
              <a:t> экспертизу нормативных правовых актов и их проектов,  а также осуществлять оценку регулирующего воздействия проектов  нормативных правовых актов.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 smtClean="0">
                <a:solidFill>
                  <a:schemeClr val="tx1"/>
                </a:solidFill>
              </a:rPr>
              <a:t>Способность </a:t>
            </a:r>
            <a:r>
              <a:rPr lang="ru-RU" sz="1300" dirty="0">
                <a:solidFill>
                  <a:schemeClr val="tx1"/>
                </a:solidFill>
              </a:rPr>
              <a:t>к использованию в профессиональной деятельности информационно-коммуникационных технологий, государственных и муниципальных информационных систем, применению технологий электронного правительства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 smtClean="0">
                <a:solidFill>
                  <a:schemeClr val="tx1"/>
                </a:solidFill>
              </a:rPr>
              <a:t>Способность </a:t>
            </a:r>
            <a:r>
              <a:rPr lang="ru-RU" sz="1300" dirty="0">
                <a:solidFill>
                  <a:schemeClr val="tx1"/>
                </a:solidFill>
              </a:rPr>
              <a:t>к использованию в профессиональной деятельности технологий управления государственными и муниципальными финансами, государственным и муниципальным имуществом, закупками для государственных и муниципальных нужд.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300" dirty="0" smtClean="0">
                <a:solidFill>
                  <a:schemeClr val="tx1"/>
                </a:solidFill>
              </a:rPr>
              <a:t>Способность </a:t>
            </a:r>
            <a:r>
              <a:rPr lang="ru-RU" sz="1300" dirty="0">
                <a:solidFill>
                  <a:schemeClr val="tx1"/>
                </a:solidFill>
              </a:rPr>
              <a:t>к осуществлению внутриорганизационных и межведомственных коммуникаций, взаимодействия органов власти с гражданами, коммерческими организациями, институтами гражданского общества, средствами массовой информации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14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" name="Rectangle 2"/>
          <p:cNvSpPr txBox="1">
            <a:spLocks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1042988">
              <a:defRPr/>
            </a:pP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КОМПЕТЕНЦИИ</a:t>
            </a:r>
            <a:endParaRPr lang="ru-RU" sz="2000" b="1" dirty="0">
              <a:solidFill>
                <a:schemeClr val="bg1"/>
              </a:solidFill>
            </a:endParaRPr>
          </a:p>
          <a:p>
            <a:pPr algn="ctr" defTabSz="1042988">
              <a:defRPr/>
            </a:pPr>
            <a:endParaRPr lang="ru-RU" sz="2800" b="1" dirty="0">
              <a:solidFill>
                <a:schemeClr val="bg1"/>
              </a:solidFill>
              <a:latin typeface="Arial Narrow" pitchFamily="34" charset="0"/>
              <a:ea typeface="+mj-ea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00800" y="762000"/>
            <a:ext cx="2590800" cy="6096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ПК</a:t>
            </a:r>
            <a:endParaRPr lang="ru-RU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1463219"/>
            <a:ext cx="2362200" cy="47089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Организация устанавливает самостоятельно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на основе содержания обобщенных трудовых функций и трудовых функций из соответствующих 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профессиональных стандартов,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выбранных в соответствии с п. 4.2 настоящего ФГОС ВО </a:t>
            </a:r>
            <a:r>
              <a:rPr lang="ru-RU" sz="1200" u="sng" dirty="0" smtClean="0">
                <a:latin typeface="Arial" pitchFamily="34" charset="0"/>
                <a:cs typeface="Arial" pitchFamily="34" charset="0"/>
              </a:rPr>
              <a:t>(при наличии).</a:t>
            </a:r>
          </a:p>
          <a:p>
            <a:r>
              <a:rPr lang="ru-RU" sz="1200" u="sng" dirty="0" smtClean="0">
                <a:latin typeface="Arial" pitchFamily="34" charset="0"/>
                <a:cs typeface="Arial" pitchFamily="34" charset="0"/>
              </a:rPr>
              <a:t>В случае отсутствия профессиональных </a:t>
            </a:r>
            <a:r>
              <a:rPr lang="ru-RU" sz="1200" u="sng" dirty="0" smtClean="0">
                <a:latin typeface="Arial" pitchFamily="34" charset="0"/>
                <a:cs typeface="Arial" pitchFamily="34" charset="0"/>
              </a:rPr>
              <a:t>стандартов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ПК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формируются на основе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форсайт-анализа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требований к компетенциям, предъявляемых к выпускникам данного направления подготовки на рынке труда, обобщения зарубежного опыта,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проведения консультаций с ведущими работодателями, объединениями работодателей отрасли.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79383" y="762000"/>
            <a:ext cx="724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ОПК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60350"/>
            <a:ext cx="342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 descr="C:\Users\Маргарита\Pictures\Новый рисунок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404813"/>
            <a:ext cx="4075113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рямоугольник 5"/>
          <p:cNvSpPr>
            <a:spLocks noChangeArrowheads="1"/>
          </p:cNvSpPr>
          <p:nvPr/>
        </p:nvSpPr>
        <p:spPr bwMode="auto">
          <a:xfrm rot="10800000" flipH="1">
            <a:off x="0" y="0"/>
            <a:ext cx="785813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>
              <a:latin typeface="Calibri" pitchFamily="34" charset="0"/>
            </a:endParaRPr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3581400" y="6172200"/>
            <a:ext cx="295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29</a:t>
            </a:r>
            <a:r>
              <a:rPr lang="ru-RU" sz="2400" b="1">
                <a:latin typeface="Calibri" pitchFamily="34" charset="0"/>
              </a:rPr>
              <a:t> сентября 2016 г.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066800" y="2630488"/>
            <a:ext cx="77724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Arial Narrow" pitchFamily="34" charset="0"/>
              </a:rPr>
              <a:t>Подходы к формированию образовательных программ </a:t>
            </a:r>
            <a:r>
              <a:rPr lang="en-US" sz="2800" b="1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ru-RU" sz="2800" b="1">
                <a:solidFill>
                  <a:srgbClr val="C00000"/>
                </a:solidFill>
                <a:latin typeface="Arial Narrow" pitchFamily="34" charset="0"/>
              </a:rPr>
              <a:t>по направлению подготовки Государственное и муниципальное управление</a:t>
            </a:r>
          </a:p>
          <a:p>
            <a:pPr algn="ctr"/>
            <a:endParaRPr lang="ru-RU" sz="2800" b="1">
              <a:solidFill>
                <a:srgbClr val="C00000"/>
              </a:solidFill>
              <a:latin typeface="Arial Narrow" pitchFamily="34" charset="0"/>
            </a:endParaRPr>
          </a:p>
          <a:p>
            <a:pPr algn="ctr"/>
            <a:endParaRPr lang="ru-RU" sz="2800" b="1" i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1524000" y="1609725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Arial Narrow" pitchFamily="34" charset="0"/>
              </a:rPr>
              <a:t>XVI </a:t>
            </a:r>
            <a:r>
              <a:rPr lang="ru-RU" sz="2800" b="1">
                <a:latin typeface="Arial Narrow" pitchFamily="34" charset="0"/>
              </a:rPr>
              <a:t>РОССИЙСКИЙ МУНИЦИПАЛЬНЫЙ ФОРУМ</a:t>
            </a:r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1447800" y="4724400"/>
            <a:ext cx="6477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Arial Narrow" pitchFamily="34" charset="0"/>
              </a:rPr>
              <a:t>Гегедюш Н.С.</a:t>
            </a:r>
            <a:r>
              <a:rPr lang="en-US" sz="2800" b="1">
                <a:latin typeface="Arial Narrow" pitchFamily="34" charset="0"/>
              </a:rPr>
              <a:t> </a:t>
            </a:r>
            <a:r>
              <a:rPr lang="en-US" sz="2800" b="1">
                <a:latin typeface="Arial Narrow" pitchFamily="34" charset="0"/>
                <a:hlinkClick r:id="rId4"/>
              </a:rPr>
              <a:t>gegedush@rambler.ru</a:t>
            </a:r>
            <a:endParaRPr lang="en-US" sz="2800" b="1">
              <a:latin typeface="Arial Narrow" pitchFamily="34" charset="0"/>
            </a:endParaRPr>
          </a:p>
          <a:p>
            <a:r>
              <a:rPr lang="ru-RU" sz="2800" b="1">
                <a:latin typeface="Arial Narrow" pitchFamily="34" charset="0"/>
              </a:rPr>
              <a:t> Мокеев М.М.</a:t>
            </a:r>
            <a:r>
              <a:rPr lang="en-US" sz="2800" b="1">
                <a:latin typeface="Arial Narrow" pitchFamily="34" charset="0"/>
              </a:rPr>
              <a:t> </a:t>
            </a:r>
            <a:r>
              <a:rPr lang="en-US" sz="2800" b="1">
                <a:latin typeface="Arial Narrow" pitchFamily="34" charset="0"/>
                <a:hlinkClick r:id="rId5"/>
              </a:rPr>
              <a:t>mokeevru@gmail.com</a:t>
            </a:r>
            <a:endParaRPr lang="en-US" sz="2800" b="1">
              <a:latin typeface="Arial Narrow" pitchFamily="34" charset="0"/>
            </a:endParaRPr>
          </a:p>
          <a:p>
            <a:endParaRPr lang="ru-RU" sz="2800" b="1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</p:spPr>
        <p:txBody>
          <a:bodyPr rtlCol="0" anchor="t">
            <a:normAutofit fontScale="90000"/>
          </a:bodyPr>
          <a:lstStyle/>
          <a:p>
            <a:pPr defTabSz="1042988" eaLnBrk="1" fontAlgn="auto" hangingPunct="1">
              <a:spcAft>
                <a:spcPts val="0"/>
              </a:spcAft>
              <a:defRPr/>
            </a:pPr>
            <a:r>
              <a:rPr lang="ru-RU" sz="2400" b="1" kern="1200" dirty="0">
                <a:solidFill>
                  <a:schemeClr val="bg1"/>
                </a:solidFill>
                <a:latin typeface="Calibri Light" pitchFamily="34" charset="0"/>
              </a:rPr>
              <a:t>Федеральный закон от 27.07.2004 г. № 79-ФЗ «О государственной гражданской  службе в Российской Федерации» (ред. 03.07.2016)</a:t>
            </a:r>
            <a:endParaRPr lang="ru-RU" sz="2800" b="1" kern="1200" dirty="0">
              <a:solidFill>
                <a:schemeClr val="bg1"/>
              </a:solidFill>
              <a:latin typeface="Calibri Light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962400" y="762000"/>
            <a:ext cx="1447800" cy="304800"/>
          </a:xfrm>
          <a:prstGeom prst="downArrow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</p:spPr>
        <p:txBody>
          <a:bodyPr>
            <a:normAutofit fontScale="45000" lnSpcReduction="20000"/>
          </a:bodyPr>
          <a:lstStyle/>
          <a:p>
            <a:pPr algn="ctr" defTabSz="1042988" fontAlgn="auto">
              <a:spcAft>
                <a:spcPts val="0"/>
              </a:spcAft>
              <a:defRPr/>
            </a:pPr>
            <a:endParaRPr lang="ru-RU" sz="2500" b="1" dirty="0">
              <a:solidFill>
                <a:schemeClr val="bg1"/>
              </a:solidFill>
              <a:latin typeface="Calibri Light" pitchFamily="34" charset="0"/>
              <a:ea typeface="+mj-ea"/>
              <a:cs typeface="Arial" pitchFamily="34" charset="0"/>
            </a:endParaRPr>
          </a:p>
        </p:txBody>
      </p:sp>
      <p:sp>
        <p:nvSpPr>
          <p:cNvPr id="3076" name="Прямоугольник 28"/>
          <p:cNvSpPr>
            <a:spLocks noChangeArrowheads="1"/>
          </p:cNvSpPr>
          <p:nvPr/>
        </p:nvSpPr>
        <p:spPr bwMode="auto">
          <a:xfrm>
            <a:off x="381000" y="1066800"/>
            <a:ext cx="861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Статья 12. Квалификационные требования для замещения должностей гражданской службы</a:t>
            </a:r>
            <a:endParaRPr lang="ru-RU" sz="1600"/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609600" y="5486400"/>
            <a:ext cx="2724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i="1"/>
              <a:t>Методрекомендации </a:t>
            </a:r>
          </a:p>
          <a:p>
            <a:pPr algn="ctr"/>
            <a:r>
              <a:rPr lang="ru-RU" b="1" i="1"/>
              <a:t>Минтруда РФ</a:t>
            </a:r>
          </a:p>
        </p:txBody>
      </p:sp>
      <p:pic>
        <p:nvPicPr>
          <p:cNvPr id="3078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3638" y="5410200"/>
            <a:ext cx="54403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Прямоугольник 28"/>
          <p:cNvSpPr>
            <a:spLocks noChangeArrowheads="1"/>
          </p:cNvSpPr>
          <p:nvPr/>
        </p:nvSpPr>
        <p:spPr bwMode="auto">
          <a:xfrm>
            <a:off x="762000" y="1752600"/>
            <a:ext cx="35814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Уровень профобразования</a:t>
            </a:r>
            <a:endParaRPr lang="ru-RU" sz="1600"/>
          </a:p>
        </p:txBody>
      </p:sp>
      <p:sp>
        <p:nvSpPr>
          <p:cNvPr id="3080" name="Прямоугольник 28"/>
          <p:cNvSpPr>
            <a:spLocks noChangeArrowheads="1"/>
          </p:cNvSpPr>
          <p:nvPr/>
        </p:nvSpPr>
        <p:spPr bwMode="auto">
          <a:xfrm>
            <a:off x="762000" y="2286000"/>
            <a:ext cx="35814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Стаж ГГС или работы по спец-ти, направлению подготовки</a:t>
            </a:r>
            <a:endParaRPr lang="ru-RU" sz="1600"/>
          </a:p>
        </p:txBody>
      </p:sp>
      <p:sp>
        <p:nvSpPr>
          <p:cNvPr id="3081" name="Прямоугольник 28"/>
          <p:cNvSpPr>
            <a:spLocks noChangeArrowheads="1"/>
          </p:cNvSpPr>
          <p:nvPr/>
        </p:nvSpPr>
        <p:spPr bwMode="auto">
          <a:xfrm>
            <a:off x="762000" y="3048000"/>
            <a:ext cx="35814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Знания и умения, которые необходимы для исполнения должностных обязанностей</a:t>
            </a:r>
            <a:endParaRPr lang="ru-RU" sz="1600"/>
          </a:p>
        </p:txBody>
      </p:sp>
      <p:sp>
        <p:nvSpPr>
          <p:cNvPr id="3082" name="Прямоугольник 28"/>
          <p:cNvSpPr>
            <a:spLocks noChangeArrowheads="1"/>
          </p:cNvSpPr>
          <p:nvPr/>
        </p:nvSpPr>
        <p:spPr bwMode="auto">
          <a:xfrm>
            <a:off x="762000" y="4038600"/>
            <a:ext cx="35814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Специальность, направление подготовки (по решению представителя нанимателя)</a:t>
            </a:r>
            <a:endParaRPr lang="ru-RU" sz="1600"/>
          </a:p>
        </p:txBody>
      </p:sp>
      <p:sp>
        <p:nvSpPr>
          <p:cNvPr id="17" name="Пятиугольник 16"/>
          <p:cNvSpPr/>
          <p:nvPr/>
        </p:nvSpPr>
        <p:spPr>
          <a:xfrm>
            <a:off x="3200400" y="5943600"/>
            <a:ext cx="609600" cy="152400"/>
          </a:xfrm>
          <a:prstGeom prst="homePlat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2286000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CC0000"/>
                </a:solidFill>
              </a:rPr>
              <a:t>ФГГС - НПА Президента РФ,</a:t>
            </a:r>
          </a:p>
          <a:p>
            <a:r>
              <a:rPr lang="ru-RU" b="1">
                <a:solidFill>
                  <a:srgbClr val="CC0000"/>
                </a:solidFill>
              </a:rPr>
              <a:t>ГГС СРФ - Закон субъекта РФ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800600" y="3276600"/>
            <a:ext cx="29749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C0000"/>
                </a:solidFill>
              </a:rPr>
              <a:t>Должностной регламент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800600" y="4267200"/>
            <a:ext cx="29749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C0000"/>
                </a:solidFill>
              </a:rPr>
              <a:t>Должностной регламент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</p:spPr>
        <p:txBody>
          <a:bodyPr rtlCol="0" anchor="t">
            <a:normAutofit fontScale="90000"/>
          </a:bodyPr>
          <a:lstStyle/>
          <a:p>
            <a:pPr defTabSz="1042988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alibri Light" pitchFamily="34" charset="0"/>
              </a:rPr>
              <a:t>Федеральный закон от 27.07.2004 г. № 79-ФЗ «О государственной гражданской  службе в Российской Федерации» (ред. 03.07.2016)</a:t>
            </a:r>
            <a:endParaRPr lang="ru-RU" sz="2800" b="1" dirty="0" smtClean="0">
              <a:solidFill>
                <a:schemeClr val="bg1"/>
              </a:solidFill>
              <a:latin typeface="Calibri Light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962400" y="762000"/>
            <a:ext cx="1447800" cy="304800"/>
          </a:xfrm>
          <a:prstGeom prst="downArrow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</p:spPr>
        <p:txBody>
          <a:bodyPr>
            <a:normAutofit fontScale="45000" lnSpcReduction="20000"/>
          </a:bodyPr>
          <a:lstStyle/>
          <a:p>
            <a:pPr algn="ctr" defTabSz="1042988" fontAlgn="auto">
              <a:spcAft>
                <a:spcPts val="0"/>
              </a:spcAft>
              <a:defRPr/>
            </a:pPr>
            <a:endParaRPr lang="ru-RU" sz="2500" b="1" dirty="0">
              <a:solidFill>
                <a:schemeClr val="bg1"/>
              </a:solidFill>
              <a:latin typeface="Calibri Light" pitchFamily="34" charset="0"/>
              <a:ea typeface="+mj-ea"/>
              <a:cs typeface="Arial" pitchFamily="34" charset="0"/>
            </a:endParaRPr>
          </a:p>
        </p:txBody>
      </p:sp>
      <p:sp>
        <p:nvSpPr>
          <p:cNvPr id="4100" name="Прямоугольник 28"/>
          <p:cNvSpPr>
            <a:spLocks noChangeArrowheads="1"/>
          </p:cNvSpPr>
          <p:nvPr/>
        </p:nvSpPr>
        <p:spPr bwMode="auto">
          <a:xfrm>
            <a:off x="381000" y="1066800"/>
            <a:ext cx="861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Статья 12. Квалификационные требования для замещения должностей гражданской службы</a:t>
            </a:r>
            <a:endParaRPr lang="ru-RU" sz="1600"/>
          </a:p>
        </p:txBody>
      </p:sp>
      <p:pic>
        <p:nvPicPr>
          <p:cNvPr id="4102" name="Picture 2" descr="C:\Users\Максим\Downloads\IMG_76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91440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88925" y="1636713"/>
            <a:ext cx="84740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П.2 Квалификационные требования устанавливаются в соответствии с категориями и группами должностей, областью и видом профессиональной служебной деятельности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/>
        </p:nvSpPr>
        <p:spPr>
          <a:xfrm>
            <a:off x="3962400" y="762000"/>
            <a:ext cx="1447800" cy="304800"/>
          </a:xfrm>
          <a:prstGeom prst="downArrow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</p:spPr>
        <p:txBody>
          <a:bodyPr>
            <a:normAutofit fontScale="45000" lnSpcReduction="20000"/>
          </a:bodyPr>
          <a:lstStyle/>
          <a:p>
            <a:pPr algn="ctr" defTabSz="1042988" fontAlgn="auto">
              <a:spcAft>
                <a:spcPts val="0"/>
              </a:spcAft>
              <a:defRPr/>
            </a:pPr>
            <a:endParaRPr lang="ru-RU" sz="2500" b="1" dirty="0">
              <a:solidFill>
                <a:schemeClr val="bg1"/>
              </a:solidFill>
              <a:latin typeface="Calibri Light" pitchFamily="34" charset="0"/>
              <a:ea typeface="+mj-ea"/>
              <a:cs typeface="Arial" pitchFamily="34" charset="0"/>
            </a:endParaRPr>
          </a:p>
        </p:txBody>
      </p:sp>
      <p:sp>
        <p:nvSpPr>
          <p:cNvPr id="28676" name="Прямоугольник 28"/>
          <p:cNvSpPr>
            <a:spLocks noChangeArrowheads="1"/>
          </p:cNvSpPr>
          <p:nvPr/>
        </p:nvSpPr>
        <p:spPr bwMode="auto">
          <a:xfrm>
            <a:off x="381000" y="1066800"/>
            <a:ext cx="861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Статья 9. Квалификационные требования для замещения должностей муниципальной службы</a:t>
            </a:r>
            <a:endParaRPr lang="ru-RU" sz="1600"/>
          </a:p>
        </p:txBody>
      </p:sp>
      <p:sp>
        <p:nvSpPr>
          <p:cNvPr id="28677" name="TextBox 7"/>
          <p:cNvSpPr txBox="1">
            <a:spLocks noChangeArrowheads="1"/>
          </p:cNvSpPr>
          <p:nvPr/>
        </p:nvSpPr>
        <p:spPr bwMode="auto">
          <a:xfrm>
            <a:off x="609600" y="5486400"/>
            <a:ext cx="2724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i="1"/>
              <a:t>Методрекомендации </a:t>
            </a:r>
          </a:p>
          <a:p>
            <a:pPr algn="ctr"/>
            <a:r>
              <a:rPr lang="ru-RU" b="1" i="1"/>
              <a:t>Минтруда РФ</a:t>
            </a:r>
          </a:p>
        </p:txBody>
      </p:sp>
      <p:sp>
        <p:nvSpPr>
          <p:cNvPr id="28679" name="Прямоугольник 28"/>
          <p:cNvSpPr>
            <a:spLocks noChangeArrowheads="1"/>
          </p:cNvSpPr>
          <p:nvPr/>
        </p:nvSpPr>
        <p:spPr bwMode="auto">
          <a:xfrm>
            <a:off x="838200" y="1828800"/>
            <a:ext cx="35814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Уровень профобразования</a:t>
            </a:r>
            <a:endParaRPr lang="ru-RU" sz="1600"/>
          </a:p>
        </p:txBody>
      </p:sp>
      <p:sp>
        <p:nvSpPr>
          <p:cNvPr id="28680" name="Прямоугольник 28"/>
          <p:cNvSpPr>
            <a:spLocks noChangeArrowheads="1"/>
          </p:cNvSpPr>
          <p:nvPr/>
        </p:nvSpPr>
        <p:spPr bwMode="auto">
          <a:xfrm>
            <a:off x="838200" y="2362200"/>
            <a:ext cx="35814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Стаж МС или работы по спец-ти, направлению подготовки</a:t>
            </a:r>
            <a:endParaRPr lang="ru-RU" sz="1600"/>
          </a:p>
        </p:txBody>
      </p:sp>
      <p:sp>
        <p:nvSpPr>
          <p:cNvPr id="28681" name="Прямоугольник 28"/>
          <p:cNvSpPr>
            <a:spLocks noChangeArrowheads="1"/>
          </p:cNvSpPr>
          <p:nvPr/>
        </p:nvSpPr>
        <p:spPr bwMode="auto">
          <a:xfrm>
            <a:off x="838200" y="3124200"/>
            <a:ext cx="35814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Знания и умения, которые необходимы для исполнения должностных обязанностей</a:t>
            </a:r>
            <a:endParaRPr lang="ru-RU" sz="1600"/>
          </a:p>
        </p:txBody>
      </p:sp>
      <p:sp>
        <p:nvSpPr>
          <p:cNvPr id="28682" name="Прямоугольник 28"/>
          <p:cNvSpPr>
            <a:spLocks noChangeArrowheads="1"/>
          </p:cNvSpPr>
          <p:nvPr/>
        </p:nvSpPr>
        <p:spPr bwMode="auto">
          <a:xfrm>
            <a:off x="838200" y="4191000"/>
            <a:ext cx="35814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Специальность, направление подготовки (по решению представителя нанимателя)</a:t>
            </a:r>
            <a:endParaRPr lang="ru-RU" sz="1600"/>
          </a:p>
        </p:txBody>
      </p:sp>
      <p:sp>
        <p:nvSpPr>
          <p:cNvPr id="17" name="Пятиугольник 16"/>
          <p:cNvSpPr/>
          <p:nvPr/>
        </p:nvSpPr>
        <p:spPr>
          <a:xfrm>
            <a:off x="3200400" y="5943600"/>
            <a:ext cx="609600" cy="152400"/>
          </a:xfrm>
          <a:prstGeom prst="homePlat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4724400" y="3429000"/>
            <a:ext cx="30892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C0000"/>
                </a:solidFill>
              </a:rPr>
              <a:t>Должностная инструкция</a:t>
            </a:r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1042988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Calibri Light" pitchFamily="34" charset="0"/>
                <a:ea typeface="+mj-ea"/>
                <a:cs typeface="Arial" pitchFamily="34" charset="0"/>
              </a:rPr>
              <a:t>Федеральный закон от 2.03.2007 г. № 25-ФЗ «О муниципальной службе в Российской Федерации» (ред. 30.06.2016)</a:t>
            </a:r>
            <a:endParaRPr lang="ru-RU" sz="2800" b="1" dirty="0">
              <a:solidFill>
                <a:schemeClr val="bg1"/>
              </a:solidFill>
              <a:latin typeface="Calibri Light" pitchFamily="34" charset="0"/>
              <a:ea typeface="+mj-ea"/>
              <a:cs typeface="Arial" pitchFamily="34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4724400" y="1828800"/>
            <a:ext cx="2647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C0000"/>
                </a:solidFill>
              </a:rPr>
              <a:t>Муниципальный НПА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4724400" y="2514600"/>
            <a:ext cx="2647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C0000"/>
                </a:solidFill>
              </a:rPr>
              <a:t>Муниципальный НПА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4648200" y="4419600"/>
            <a:ext cx="41370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C0000"/>
                </a:solidFill>
              </a:rPr>
              <a:t>! МОГУТ, Должностная инструкция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365125" y="4256088"/>
            <a:ext cx="303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!</a:t>
            </a:r>
          </a:p>
        </p:txBody>
      </p:sp>
      <p:sp>
        <p:nvSpPr>
          <p:cNvPr id="28692" name="AutoShape 20"/>
          <p:cNvSpPr>
            <a:spLocks/>
          </p:cNvSpPr>
          <p:nvPr/>
        </p:nvSpPr>
        <p:spPr bwMode="auto">
          <a:xfrm>
            <a:off x="7315200" y="19050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7680325" y="178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7599363" y="1905000"/>
            <a:ext cx="15097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На основе </a:t>
            </a:r>
          </a:p>
          <a:p>
            <a:r>
              <a:rPr lang="ru-RU"/>
              <a:t>типовых, по </a:t>
            </a:r>
          </a:p>
          <a:p>
            <a:r>
              <a:rPr lang="ru-RU"/>
              <a:t>закону СРФ</a:t>
            </a:r>
          </a:p>
        </p:txBody>
      </p:sp>
      <p:pic>
        <p:nvPicPr>
          <p:cNvPr id="286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5024438"/>
            <a:ext cx="4724400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Прямоугольник 16"/>
          <p:cNvSpPr>
            <a:spLocks noChangeArrowheads="1"/>
          </p:cNvSpPr>
          <p:nvPr/>
        </p:nvSpPr>
        <p:spPr bwMode="auto">
          <a:xfrm>
            <a:off x="0" y="6461125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hlinkClick r:id="rId3"/>
              </a:rPr>
              <a:t>http://www.rosmintrud.ru/ministry/programms/municipal_service/0/metod__rekomendatcii_munitcipalam_19_10_2015_g_versiya_8.doc</a:t>
            </a:r>
            <a:endParaRPr lang="ru-RU" sz="1100"/>
          </a:p>
          <a:p>
            <a:pPr algn="ctr"/>
            <a:endParaRPr lang="ru-RU" sz="1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</p:spPr>
        <p:txBody>
          <a:bodyPr anchor="t"/>
          <a:lstStyle/>
          <a:p>
            <a:pPr defTabSz="1042988" eaLnBrk="1" hangingPunct="1"/>
            <a:r>
              <a:rPr lang="ru-RU" sz="2800" b="1" smtClean="0">
                <a:solidFill>
                  <a:schemeClr val="bg1"/>
                </a:solidFill>
              </a:rPr>
              <a:t>Профессионализация публичной службы</a:t>
            </a:r>
          </a:p>
        </p:txBody>
      </p:sp>
      <p:sp>
        <p:nvSpPr>
          <p:cNvPr id="29699" name="TextBox 1"/>
          <p:cNvSpPr txBox="1">
            <a:spLocks noChangeArrowheads="1"/>
          </p:cNvSpPr>
          <p:nvPr/>
        </p:nvSpPr>
        <p:spPr bwMode="auto">
          <a:xfrm>
            <a:off x="457200" y="9144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9702" name="Прямоугольник 12"/>
          <p:cNvSpPr>
            <a:spLocks noChangeArrowheads="1"/>
          </p:cNvSpPr>
          <p:nvPr/>
        </p:nvSpPr>
        <p:spPr bwMode="auto">
          <a:xfrm>
            <a:off x="381000" y="1600200"/>
            <a:ext cx="3200400" cy="762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>
                <a:solidFill>
                  <a:schemeClr val="bg1"/>
                </a:solidFill>
                <a:latin typeface="Arial Narrow" pitchFamily="34" charset="0"/>
              </a:rPr>
              <a:t>Первичная</a:t>
            </a:r>
          </a:p>
        </p:txBody>
      </p:sp>
      <p:sp>
        <p:nvSpPr>
          <p:cNvPr id="29703" name="Прямоугольник 13"/>
          <p:cNvSpPr>
            <a:spLocks noChangeArrowheads="1"/>
          </p:cNvSpPr>
          <p:nvPr/>
        </p:nvSpPr>
        <p:spPr bwMode="auto">
          <a:xfrm>
            <a:off x="5334000" y="1600200"/>
            <a:ext cx="3200400" cy="762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13500000" scaled="1"/>
          </a:gra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>
                <a:solidFill>
                  <a:schemeClr val="bg1"/>
                </a:solidFill>
                <a:latin typeface="Arial Narrow" pitchFamily="34" charset="0"/>
              </a:rPr>
              <a:t>Вторичная</a:t>
            </a:r>
          </a:p>
        </p:txBody>
      </p:sp>
      <p:sp>
        <p:nvSpPr>
          <p:cNvPr id="29704" name="AutoShape 12"/>
          <p:cNvSpPr>
            <a:spLocks noChangeArrowheads="1"/>
          </p:cNvSpPr>
          <p:nvPr/>
        </p:nvSpPr>
        <p:spPr bwMode="auto">
          <a:xfrm>
            <a:off x="1371600" y="685800"/>
            <a:ext cx="457200" cy="228600"/>
          </a:xfrm>
          <a:prstGeom prst="downArrow">
            <a:avLst>
              <a:gd name="adj1" fmla="val 56250"/>
              <a:gd name="adj2" fmla="val 45000"/>
            </a:avLst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5" name="AutoShape 12"/>
          <p:cNvSpPr>
            <a:spLocks noChangeArrowheads="1"/>
          </p:cNvSpPr>
          <p:nvPr/>
        </p:nvSpPr>
        <p:spPr bwMode="auto">
          <a:xfrm>
            <a:off x="6553200" y="685800"/>
            <a:ext cx="457200" cy="228600"/>
          </a:xfrm>
          <a:prstGeom prst="downArrow">
            <a:avLst>
              <a:gd name="adj1" fmla="val 56250"/>
              <a:gd name="adj2" fmla="val 45000"/>
            </a:avLst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6" name="TextBox 16"/>
          <p:cNvSpPr txBox="1">
            <a:spLocks noChangeArrowheads="1"/>
          </p:cNvSpPr>
          <p:nvPr/>
        </p:nvSpPr>
        <p:spPr bwMode="auto">
          <a:xfrm>
            <a:off x="990600" y="2743200"/>
            <a:ext cx="2149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Arial Narrow" pitchFamily="34" charset="0"/>
              </a:rPr>
              <a:t>Высшее </a:t>
            </a:r>
            <a:endParaRPr lang="ru-RU" sz="2400" b="1">
              <a:solidFill>
                <a:srgbClr val="FF0000"/>
              </a:solidFill>
            </a:endParaRPr>
          </a:p>
          <a:p>
            <a:pPr algn="ctr"/>
            <a:r>
              <a:rPr lang="ru-RU" sz="2400" b="1">
                <a:solidFill>
                  <a:srgbClr val="FF0000"/>
                </a:solidFill>
                <a:latin typeface="Arial Narrow" pitchFamily="34" charset="0"/>
              </a:rPr>
              <a:t>образование</a:t>
            </a:r>
          </a:p>
        </p:txBody>
      </p:sp>
      <p:sp>
        <p:nvSpPr>
          <p:cNvPr id="29707" name="TextBox 17"/>
          <p:cNvSpPr txBox="1">
            <a:spLocks noChangeArrowheads="1"/>
          </p:cNvSpPr>
          <p:nvPr/>
        </p:nvSpPr>
        <p:spPr bwMode="auto">
          <a:xfrm>
            <a:off x="4800600" y="2667000"/>
            <a:ext cx="43434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FF0000"/>
                </a:solidFill>
                <a:latin typeface="Arial Narrow" pitchFamily="34" charset="0"/>
              </a:rPr>
              <a:t>Непрерывное </a:t>
            </a:r>
            <a:endParaRPr lang="ru-RU" sz="2200" b="1">
              <a:solidFill>
                <a:srgbClr val="FF0000"/>
              </a:solidFill>
            </a:endParaRPr>
          </a:p>
          <a:p>
            <a:pPr algn="ctr"/>
            <a:r>
              <a:rPr lang="ru-RU" sz="2200" b="1">
                <a:solidFill>
                  <a:srgbClr val="FF0000"/>
                </a:solidFill>
                <a:latin typeface="Arial Narrow" pitchFamily="34" charset="0"/>
              </a:rPr>
              <a:t>профессиональное </a:t>
            </a:r>
            <a:endParaRPr lang="ru-RU" sz="2200" b="1">
              <a:solidFill>
                <a:srgbClr val="FF0000"/>
              </a:solidFill>
            </a:endParaRPr>
          </a:p>
          <a:p>
            <a:pPr algn="ctr"/>
            <a:r>
              <a:rPr lang="ru-RU" sz="2200" b="1">
                <a:solidFill>
                  <a:srgbClr val="FF0000"/>
                </a:solidFill>
                <a:latin typeface="Arial Narrow" pitchFamily="34" charset="0"/>
              </a:rPr>
              <a:t>развитие</a:t>
            </a:r>
          </a:p>
        </p:txBody>
      </p:sp>
      <p:sp>
        <p:nvSpPr>
          <p:cNvPr id="29708" name="TextBox 12"/>
          <p:cNvSpPr txBox="1">
            <a:spLocks noChangeArrowheads="1"/>
          </p:cNvSpPr>
          <p:nvPr/>
        </p:nvSpPr>
        <p:spPr bwMode="auto">
          <a:xfrm>
            <a:off x="381000" y="3962400"/>
            <a:ext cx="8458200" cy="1758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«</a:t>
            </a:r>
            <a:r>
              <a:rPr lang="ru-RU" b="1">
                <a:latin typeface="Arial Narrow" pitchFamily="34" charset="0"/>
              </a:rPr>
              <a:t>Современный профессионал должен видеть свою профессию во всей совокупности ее широких социальных связей, знать предъявляемые к ней и ее представителям требования, понимать содержание и специфику своей профессиональной деятельности, ориентироваться в круге профессиональных задач и быть готовым разрешать их в меняющихся социальных условиях</a:t>
            </a:r>
            <a:r>
              <a:rPr lang="ru-RU" b="1"/>
              <a:t>»</a:t>
            </a:r>
            <a:r>
              <a:rPr lang="ru-RU" b="1">
                <a:latin typeface="Arial Narrow" pitchFamily="34" charset="0"/>
              </a:rPr>
              <a:t>.</a:t>
            </a:r>
          </a:p>
        </p:txBody>
      </p:sp>
      <p:sp>
        <p:nvSpPr>
          <p:cNvPr id="29709" name="TextBox 13"/>
          <p:cNvSpPr txBox="1">
            <a:spLocks noChangeArrowheads="1"/>
          </p:cNvSpPr>
          <p:nvPr/>
        </p:nvSpPr>
        <p:spPr bwMode="auto">
          <a:xfrm>
            <a:off x="762000" y="6019800"/>
            <a:ext cx="7437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 Narrow" pitchFamily="34" charset="0"/>
              </a:rPr>
              <a:t> Источник: Цвык В.А. Профессионализация как социальный процесс </a:t>
            </a:r>
          </a:p>
        </p:txBody>
      </p:sp>
      <p:sp>
        <p:nvSpPr>
          <p:cNvPr id="29710" name="TextBox 14"/>
          <p:cNvSpPr txBox="1">
            <a:spLocks noChangeArrowheads="1"/>
          </p:cNvSpPr>
          <p:nvPr/>
        </p:nvSpPr>
        <p:spPr bwMode="auto">
          <a:xfrm>
            <a:off x="4267200" y="16764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</p:spPr>
        <p:txBody>
          <a:bodyPr anchor="t"/>
          <a:lstStyle/>
          <a:p>
            <a:pPr defTabSz="1042988" eaLnBrk="1" hangingPunct="1"/>
            <a:r>
              <a:rPr lang="ru-RU" sz="2200" b="1" smtClean="0">
                <a:solidFill>
                  <a:schemeClr val="bg1"/>
                </a:solidFill>
              </a:rPr>
              <a:t>Подготовка кадров по направлению ГМУ</a:t>
            </a:r>
          </a:p>
        </p:txBody>
      </p:sp>
      <p:sp>
        <p:nvSpPr>
          <p:cNvPr id="6147" name="TextBox 14"/>
          <p:cNvSpPr txBox="1">
            <a:spLocks noChangeArrowheads="1"/>
          </p:cNvSpPr>
          <p:nvPr/>
        </p:nvSpPr>
        <p:spPr bwMode="auto">
          <a:xfrm>
            <a:off x="838200" y="990600"/>
            <a:ext cx="7696200" cy="16256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i="1"/>
              <a:t>Приказ Минобрнауки России от 10.12.2014 г. № 1567</a:t>
            </a:r>
          </a:p>
          <a:p>
            <a:pPr algn="ctr"/>
            <a:r>
              <a:rPr lang="ru-RU" sz="2000" i="1"/>
              <a:t>«Об утверждении федерального государственного </a:t>
            </a:r>
          </a:p>
          <a:p>
            <a:pPr algn="ctr"/>
            <a:r>
              <a:rPr lang="ru-RU" sz="2000" i="1"/>
              <a:t>образовательного стандарта по направлению подготовки</a:t>
            </a:r>
          </a:p>
          <a:p>
            <a:pPr algn="ctr"/>
            <a:r>
              <a:rPr lang="ru-RU" sz="2000" i="1"/>
              <a:t>38.03.04 Государственное и муниципальное управление</a:t>
            </a:r>
          </a:p>
          <a:p>
            <a:pPr algn="ctr"/>
            <a:r>
              <a:rPr lang="ru-RU" sz="2000" b="1" i="1"/>
              <a:t>(уровень бакалавриата)</a:t>
            </a:r>
          </a:p>
        </p:txBody>
      </p:sp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838200" y="2895600"/>
            <a:ext cx="7696200" cy="16256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i="1"/>
              <a:t>Приказ Минобрнауки России от 26.11.2014 г. № 1518</a:t>
            </a:r>
          </a:p>
          <a:p>
            <a:pPr algn="ctr"/>
            <a:r>
              <a:rPr lang="ru-RU" sz="2000" i="1"/>
              <a:t>«Об утверждении федерального государственного </a:t>
            </a:r>
          </a:p>
          <a:p>
            <a:pPr algn="ctr"/>
            <a:r>
              <a:rPr lang="ru-RU" sz="2000" i="1"/>
              <a:t>образовательного стандарта по направлению подготовки</a:t>
            </a:r>
          </a:p>
          <a:p>
            <a:pPr algn="ctr"/>
            <a:r>
              <a:rPr lang="ru-RU" sz="2000" i="1"/>
              <a:t>38.04.04 Государственное и муниципальное управление</a:t>
            </a:r>
          </a:p>
          <a:p>
            <a:pPr algn="ctr"/>
            <a:r>
              <a:rPr lang="ru-RU" sz="2000" b="1" i="1"/>
              <a:t>(уровень магистратуры )</a:t>
            </a:r>
          </a:p>
        </p:txBody>
      </p:sp>
      <p:sp>
        <p:nvSpPr>
          <p:cNvPr id="6149" name="Стрелка вниз 11"/>
          <p:cNvSpPr>
            <a:spLocks noChangeArrowheads="1"/>
          </p:cNvSpPr>
          <p:nvPr/>
        </p:nvSpPr>
        <p:spPr bwMode="auto">
          <a:xfrm>
            <a:off x="4267200" y="533400"/>
            <a:ext cx="609600" cy="3048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 defTabSz="1042988"/>
            <a:endParaRPr lang="ru-RU" sz="2200" b="1">
              <a:solidFill>
                <a:schemeClr val="bg1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838200" y="4800600"/>
            <a:ext cx="763587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>
                <a:solidFill>
                  <a:srgbClr val="CC0000"/>
                </a:solidFill>
              </a:rPr>
              <a:t> </a:t>
            </a:r>
            <a:r>
              <a:rPr lang="ru-RU" b="1"/>
              <a:t>Примерная основная образовательная программа</a:t>
            </a:r>
            <a:r>
              <a:rPr lang="ru-RU"/>
              <a:t> - п.9-12 ст.12 ФЗ «Об образовании в РФ»</a:t>
            </a:r>
          </a:p>
          <a:p>
            <a:pPr>
              <a:buFont typeface="Wingdings" pitchFamily="2" charset="2"/>
              <a:buChar char="ü"/>
            </a:pPr>
            <a:r>
              <a:rPr lang="ru-RU">
                <a:solidFill>
                  <a:srgbClr val="CC0000"/>
                </a:solidFill>
              </a:rPr>
              <a:t> Приказ Минобрнауки от 28.05.2014 № 594 «Об утверждении Порядка разработки ПООП, проведения их экспертизы и ведения реестра ПООП» </a:t>
            </a:r>
          </a:p>
          <a:p>
            <a:pPr>
              <a:buFont typeface="Wingdings" pitchFamily="2" charset="2"/>
              <a:buChar char="ü"/>
            </a:pPr>
            <a:r>
              <a:rPr lang="ru-RU">
                <a:solidFill>
                  <a:srgbClr val="CC0000"/>
                </a:solidFill>
              </a:rPr>
              <a:t> </a:t>
            </a:r>
            <a:r>
              <a:rPr lang="ru-RU"/>
              <a:t>Реестр ПООП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</p:spPr>
        <p:txBody>
          <a:bodyPr anchor="t"/>
          <a:lstStyle/>
          <a:p>
            <a:pPr defTabSz="1042988" eaLnBrk="1" hangingPunct="1"/>
            <a:r>
              <a:rPr lang="ru-RU" sz="2200" b="1" smtClean="0">
                <a:solidFill>
                  <a:schemeClr val="bg1"/>
                </a:solidFill>
              </a:rPr>
              <a:t>Подготовка кадров по направлению ГМУ</a:t>
            </a:r>
          </a:p>
        </p:txBody>
      </p:sp>
      <p:sp>
        <p:nvSpPr>
          <p:cNvPr id="26629" name="Стрелка вниз 11"/>
          <p:cNvSpPr>
            <a:spLocks noChangeArrowheads="1"/>
          </p:cNvSpPr>
          <p:nvPr/>
        </p:nvSpPr>
        <p:spPr bwMode="auto">
          <a:xfrm>
            <a:off x="4419600" y="457200"/>
            <a:ext cx="609600" cy="4572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 defTabSz="1042988"/>
            <a:endParaRPr lang="ru-RU" sz="2200" b="1">
              <a:solidFill>
                <a:schemeClr val="bg1"/>
              </a:solidFill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066800" y="1752600"/>
            <a:ext cx="73152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200"/>
              <a:t>Приказ Минобрнауки от 8 сентября 2015 г. № 987</a:t>
            </a:r>
          </a:p>
          <a:p>
            <a:pPr algn="ctr"/>
            <a:r>
              <a:rPr lang="ru-RU" sz="2200"/>
              <a:t>«О создании федеральных учебно-методических объединений в системе высшего образования»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438400" y="3405188"/>
            <a:ext cx="4921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200" b="1"/>
              <a:t>38.00.00 Экономика и управление</a:t>
            </a:r>
            <a:r>
              <a:rPr lang="ru-RU" sz="2000" b="1"/>
              <a:t> 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066800" y="3886200"/>
            <a:ext cx="7251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/>
              <a:t>Председатель – декан факультета экономических наук </a:t>
            </a:r>
          </a:p>
          <a:p>
            <a:pPr algn="ctr"/>
            <a:r>
              <a:rPr lang="ru-RU" sz="2000" b="1"/>
              <a:t>ФГАОУ ВО «НИУ Высшая школа экономики»</a:t>
            </a:r>
          </a:p>
        </p:txBody>
      </p:sp>
      <p:sp>
        <p:nvSpPr>
          <p:cNvPr id="26635" name="Стрелка вниз 11"/>
          <p:cNvSpPr>
            <a:spLocks noChangeArrowheads="1"/>
          </p:cNvSpPr>
          <p:nvPr/>
        </p:nvSpPr>
        <p:spPr bwMode="auto">
          <a:xfrm>
            <a:off x="4343400" y="2895600"/>
            <a:ext cx="685800" cy="5334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 defTabSz="1042988"/>
            <a:endParaRPr lang="ru-RU" sz="2200" b="1">
              <a:solidFill>
                <a:schemeClr val="bg1"/>
              </a:solidFill>
            </a:endParaRPr>
          </a:p>
        </p:txBody>
      </p:sp>
      <p:sp>
        <p:nvSpPr>
          <p:cNvPr id="26636" name="Стрелка вниз 11"/>
          <p:cNvSpPr>
            <a:spLocks noChangeArrowheads="1"/>
          </p:cNvSpPr>
          <p:nvPr/>
        </p:nvSpPr>
        <p:spPr bwMode="auto">
          <a:xfrm>
            <a:off x="4495800" y="5029200"/>
            <a:ext cx="457200" cy="2286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 defTabSz="1042988"/>
            <a:endParaRPr lang="ru-RU" sz="2200" b="1">
              <a:solidFill>
                <a:schemeClr val="bg1"/>
              </a:solidFill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81000" y="914400"/>
            <a:ext cx="8510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CC0000"/>
                </a:solidFill>
                <a:latin typeface="Arial Narrow" pitchFamily="34" charset="0"/>
              </a:rPr>
              <a:t>В 2015 году образована новая сеть федеральных учебно-методических</a:t>
            </a:r>
          </a:p>
          <a:p>
            <a:r>
              <a:rPr lang="ru-RU" sz="2000">
                <a:solidFill>
                  <a:srgbClr val="CC0000"/>
                </a:solidFill>
                <a:latin typeface="Arial Narrow" pitchFamily="34" charset="0"/>
              </a:rPr>
              <a:t>объединений, в состав которых входят представители разных ВУЗов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905000" y="5486400"/>
            <a:ext cx="508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solidFill>
                  <a:srgbClr val="CC0000"/>
                </a:solidFill>
                <a:latin typeface="Arial Narrow" pitchFamily="34" charset="0"/>
              </a:rPr>
              <a:t>РАНХиГС – разработчик ФГОС и ПООП </a:t>
            </a:r>
          </a:p>
          <a:p>
            <a:pPr algn="ctr"/>
            <a:r>
              <a:rPr lang="ru-RU" sz="2000" b="1">
                <a:solidFill>
                  <a:srgbClr val="CC0000"/>
                </a:solidFill>
                <a:latin typeface="Arial Narrow" pitchFamily="34" charset="0"/>
              </a:rPr>
              <a:t>по направлению подготовки ГМУ</a:t>
            </a:r>
          </a:p>
        </p:txBody>
      </p:sp>
      <p:pic>
        <p:nvPicPr>
          <p:cNvPr id="266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122988"/>
            <a:ext cx="2362200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87966" y="3962400"/>
            <a:ext cx="8572714" cy="228772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rgbClr val="333333"/>
                </a:solidFill>
                <a:latin typeface="Arial Narrow" pitchFamily="34" charset="0"/>
              </a:rPr>
              <a:t>Размытое представление о ГМУ как профессиональной деятельности;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800" b="1" dirty="0">
                <a:solidFill>
                  <a:srgbClr val="333333"/>
                </a:solidFill>
                <a:latin typeface="Arial Narrow" pitchFamily="34" charset="0"/>
              </a:rPr>
              <a:t> Расширенное понимание содержания образования;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800" b="1" dirty="0">
                <a:solidFill>
                  <a:srgbClr val="333333"/>
                </a:solidFill>
                <a:latin typeface="Arial Narrow" pitchFamily="34" charset="0"/>
              </a:rPr>
              <a:t> Неудовлетворенность заказчика качеством </a:t>
            </a:r>
            <a:r>
              <a:rPr lang="ru-RU" sz="2800" b="1" dirty="0">
                <a:solidFill>
                  <a:srgbClr val="333333"/>
                </a:solidFill>
                <a:latin typeface="Arial Narrow" pitchFamily="34" charset="0"/>
              </a:rPr>
              <a:t>выпускника</a:t>
            </a:r>
            <a:endParaRPr lang="ru-RU" sz="2800" b="1" dirty="0">
              <a:solidFill>
                <a:srgbClr val="333333"/>
              </a:solidFill>
              <a:latin typeface="Arial Narrow" pitchFamily="34" charset="0"/>
            </a:endParaRPr>
          </a:p>
          <a:p>
            <a:pPr>
              <a:defRPr/>
            </a:pPr>
            <a:endParaRPr lang="ru-RU" sz="2800" b="1" dirty="0">
              <a:solidFill>
                <a:srgbClr val="333333"/>
              </a:solidFill>
              <a:latin typeface="Arial Narrow" pitchFamily="34" charset="0"/>
            </a:endParaRPr>
          </a:p>
        </p:txBody>
      </p:sp>
      <p:sp>
        <p:nvSpPr>
          <p:cNvPr id="20" name="Пятиугольник 19"/>
          <p:cNvSpPr>
            <a:spLocks noChangeArrowheads="1"/>
          </p:cNvSpPr>
          <p:nvPr/>
        </p:nvSpPr>
        <p:spPr bwMode="auto">
          <a:xfrm rot="5400000">
            <a:off x="4137025" y="-546100"/>
            <a:ext cx="865188" cy="8358188"/>
          </a:xfrm>
          <a:prstGeom prst="homePlate">
            <a:avLst>
              <a:gd name="adj" fmla="val 50000"/>
            </a:avLst>
          </a:prstGeom>
          <a:gradFill rotWithShape="1">
            <a:gsLst>
              <a:gs pos="0">
                <a:srgbClr val="EA8C8C"/>
              </a:gs>
              <a:gs pos="50000">
                <a:srgbClr val="F0BABA"/>
              </a:gs>
              <a:gs pos="100000">
                <a:srgbClr val="F7DEDE"/>
              </a:gs>
            </a:gsLst>
            <a:lin ang="16200000" scaled="1"/>
          </a:gra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825" y="1447800"/>
            <a:ext cx="8642350" cy="180022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ru-RU" sz="2000" b="1">
                <a:solidFill>
                  <a:srgbClr val="595959"/>
                </a:solidFill>
                <a:latin typeface="Arial Narrow" pitchFamily="34" charset="0"/>
              </a:rPr>
              <a:t>  </a:t>
            </a:r>
            <a:r>
              <a:rPr lang="ru-RU" sz="2000" b="1">
                <a:solidFill>
                  <a:srgbClr val="333333"/>
                </a:solidFill>
                <a:latin typeface="Arial Narrow" pitchFamily="34" charset="0"/>
              </a:rPr>
              <a:t>Расширенная трактовка области профессиональной деятельности;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>
                <a:solidFill>
                  <a:srgbClr val="333333"/>
                </a:solidFill>
                <a:latin typeface="Arial Narrow" pitchFamily="34" charset="0"/>
              </a:rPr>
              <a:t>  Несистемность и нечеткость разграничения видов профессиональной деятельности;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>
                <a:solidFill>
                  <a:srgbClr val="333333"/>
                </a:solidFill>
                <a:latin typeface="Arial Narrow" pitchFamily="34" charset="0"/>
              </a:rPr>
              <a:t>  Структура компетенций, не в полной мере соответствующая квалификационным требованиям </a:t>
            </a:r>
          </a:p>
          <a:p>
            <a:pPr>
              <a:buFont typeface="Arial" charset="0"/>
              <a:buChar char="•"/>
              <a:defRPr/>
            </a:pPr>
            <a:endParaRPr lang="ru-RU" sz="2000" b="1">
              <a:solidFill>
                <a:srgbClr val="333333"/>
              </a:solidFill>
              <a:latin typeface="Arial Narrow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7147" y="838200"/>
            <a:ext cx="8644566" cy="55959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400" b="1">
                <a:solidFill>
                  <a:schemeClr val="tx1"/>
                </a:solidFill>
                <a:latin typeface="Arial Narrow" pitchFamily="34" charset="0"/>
              </a:rPr>
              <a:t>Действующий стандарт</a:t>
            </a: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1042988">
              <a:defRPr/>
            </a:pP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  <a:ea typeface="+mj-ea"/>
              </a:rPr>
              <a:t>Модернизация стандарта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14282" y="762000"/>
            <a:ext cx="8715436" cy="100013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4000" b="1">
                <a:solidFill>
                  <a:schemeClr val="tx1"/>
                </a:solidFill>
                <a:latin typeface="Arial Narrow" pitchFamily="34" charset="0"/>
              </a:rPr>
              <a:t>Действующий стандарт</a:t>
            </a:r>
          </a:p>
        </p:txBody>
      </p:sp>
      <p:sp>
        <p:nvSpPr>
          <p:cNvPr id="8197" name="AutoShape 25"/>
          <p:cNvSpPr>
            <a:spLocks noChangeArrowheads="1"/>
          </p:cNvSpPr>
          <p:nvPr/>
        </p:nvSpPr>
        <p:spPr bwMode="auto">
          <a:xfrm>
            <a:off x="611188" y="2514600"/>
            <a:ext cx="4249737" cy="649288"/>
          </a:xfrm>
          <a:prstGeom prst="roundRect">
            <a:avLst>
              <a:gd name="adj" fmla="val 16667"/>
            </a:avLst>
          </a:prstGeom>
          <a:noFill/>
          <a:ln w="158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Arial Narrow" pitchFamily="34" charset="0"/>
              </a:rPr>
              <a:t>Организационно-управленческая</a:t>
            </a:r>
          </a:p>
        </p:txBody>
      </p:sp>
      <p:sp>
        <p:nvSpPr>
          <p:cNvPr id="8198" name="AutoShape 26"/>
          <p:cNvSpPr>
            <a:spLocks noChangeArrowheads="1"/>
          </p:cNvSpPr>
          <p:nvPr/>
        </p:nvSpPr>
        <p:spPr bwMode="auto">
          <a:xfrm>
            <a:off x="611188" y="3019425"/>
            <a:ext cx="4032250" cy="649288"/>
          </a:xfrm>
          <a:prstGeom prst="roundRect">
            <a:avLst>
              <a:gd name="adj" fmla="val 16667"/>
            </a:avLst>
          </a:prstGeom>
          <a:noFill/>
          <a:ln w="15875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Arial Narrow" pitchFamily="34" charset="0"/>
              </a:rPr>
              <a:t>Организационно-регулирующая</a:t>
            </a:r>
          </a:p>
        </p:txBody>
      </p:sp>
      <p:sp>
        <p:nvSpPr>
          <p:cNvPr id="8199" name="AutoShape 27"/>
          <p:cNvSpPr>
            <a:spLocks noChangeArrowheads="1"/>
          </p:cNvSpPr>
          <p:nvPr/>
        </p:nvSpPr>
        <p:spPr bwMode="auto">
          <a:xfrm>
            <a:off x="611188" y="5754688"/>
            <a:ext cx="4608512" cy="720725"/>
          </a:xfrm>
          <a:prstGeom prst="roundRect">
            <a:avLst>
              <a:gd name="adj" fmla="val 16667"/>
            </a:avLst>
          </a:prstGeom>
          <a:noFill/>
          <a:ln w="15875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Arial Narrow" pitchFamily="34" charset="0"/>
              </a:rPr>
              <a:t>Информационно-методическая</a:t>
            </a:r>
          </a:p>
        </p:txBody>
      </p:sp>
      <p:sp>
        <p:nvSpPr>
          <p:cNvPr id="8200" name="AutoShape 28"/>
          <p:cNvSpPr>
            <a:spLocks noChangeArrowheads="1"/>
          </p:cNvSpPr>
          <p:nvPr/>
        </p:nvSpPr>
        <p:spPr bwMode="auto">
          <a:xfrm>
            <a:off x="5003800" y="5178425"/>
            <a:ext cx="3960813" cy="1152525"/>
          </a:xfrm>
          <a:prstGeom prst="roundRect">
            <a:avLst>
              <a:gd name="adj" fmla="val 16667"/>
            </a:avLst>
          </a:prstGeom>
          <a:noFill/>
          <a:ln w="15875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Arial Narrow" pitchFamily="34" charset="0"/>
              </a:rPr>
              <a:t>Вспомогательно-</a:t>
            </a:r>
          </a:p>
          <a:p>
            <a:pPr algn="ctr"/>
            <a:r>
              <a:rPr lang="ru-RU" sz="2400">
                <a:latin typeface="Arial Narrow" pitchFamily="34" charset="0"/>
              </a:rPr>
              <a:t>технологическая </a:t>
            </a:r>
          </a:p>
          <a:p>
            <a:pPr algn="ctr"/>
            <a:r>
              <a:rPr lang="ru-RU" sz="2400">
                <a:latin typeface="Arial Narrow" pitchFamily="34" charset="0"/>
              </a:rPr>
              <a:t>(исполнительская)</a:t>
            </a:r>
          </a:p>
        </p:txBody>
      </p:sp>
      <p:sp>
        <p:nvSpPr>
          <p:cNvPr id="8201" name="Rectangle 29"/>
          <p:cNvSpPr>
            <a:spLocks noChangeArrowheads="1"/>
          </p:cNvSpPr>
          <p:nvPr/>
        </p:nvSpPr>
        <p:spPr bwMode="auto">
          <a:xfrm>
            <a:off x="1908175" y="1905000"/>
            <a:ext cx="523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Arial Narrow" pitchFamily="34" charset="0"/>
              </a:rPr>
              <a:t>Виды профессиональной деятельности</a:t>
            </a:r>
          </a:p>
        </p:txBody>
      </p:sp>
      <p:sp>
        <p:nvSpPr>
          <p:cNvPr id="8202" name="AutoShape 30"/>
          <p:cNvSpPr>
            <a:spLocks noChangeArrowheads="1"/>
          </p:cNvSpPr>
          <p:nvPr/>
        </p:nvSpPr>
        <p:spPr bwMode="auto">
          <a:xfrm>
            <a:off x="611188" y="5106988"/>
            <a:ext cx="4681537" cy="792162"/>
          </a:xfrm>
          <a:prstGeom prst="roundRect">
            <a:avLst>
              <a:gd name="adj" fmla="val 16667"/>
            </a:avLst>
          </a:prstGeom>
          <a:noFill/>
          <a:ln w="15875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Arial Narrow" pitchFamily="34" charset="0"/>
              </a:rPr>
              <a:t>Исполнительно-распорядительная</a:t>
            </a:r>
          </a:p>
        </p:txBody>
      </p:sp>
      <p:sp>
        <p:nvSpPr>
          <p:cNvPr id="8203" name="AutoShape 31"/>
          <p:cNvSpPr>
            <a:spLocks noChangeArrowheads="1"/>
          </p:cNvSpPr>
          <p:nvPr/>
        </p:nvSpPr>
        <p:spPr bwMode="auto">
          <a:xfrm>
            <a:off x="611188" y="4602163"/>
            <a:ext cx="3419475" cy="649287"/>
          </a:xfrm>
          <a:prstGeom prst="roundRect">
            <a:avLst>
              <a:gd name="adj" fmla="val 16667"/>
            </a:avLst>
          </a:prstGeom>
          <a:noFill/>
          <a:ln w="15875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Arial Narrow" pitchFamily="34" charset="0"/>
              </a:rPr>
              <a:t>Проектная</a:t>
            </a:r>
          </a:p>
        </p:txBody>
      </p:sp>
      <p:sp>
        <p:nvSpPr>
          <p:cNvPr id="8204" name="AutoShape 32"/>
          <p:cNvSpPr>
            <a:spLocks noChangeArrowheads="1"/>
          </p:cNvSpPr>
          <p:nvPr/>
        </p:nvSpPr>
        <p:spPr bwMode="auto">
          <a:xfrm>
            <a:off x="611188" y="3810000"/>
            <a:ext cx="3455987" cy="649288"/>
          </a:xfrm>
          <a:prstGeom prst="roundRect">
            <a:avLst>
              <a:gd name="adj" fmla="val 16667"/>
            </a:avLst>
          </a:prstGeom>
          <a:noFill/>
          <a:ln w="15875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Arial Narrow" pitchFamily="34" charset="0"/>
              </a:rPr>
              <a:t>Коммуникативная</a:t>
            </a:r>
          </a:p>
        </p:txBody>
      </p:sp>
      <p:sp>
        <p:nvSpPr>
          <p:cNvPr id="18" name="Rectangle 2"/>
          <p:cNvSpPr txBox="1">
            <a:spLocks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1042988">
              <a:defRPr/>
            </a:pP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  <a:ea typeface="+mj-ea"/>
              </a:rPr>
              <a:t>Модернизация стандарта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1060</Words>
  <Application>Microsoft Office PowerPoint</Application>
  <PresentationFormat>Экран (4:3)</PresentationFormat>
  <Paragraphs>168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Arial Narrow</vt:lpstr>
      <vt:lpstr>Calibri Light</vt:lpstr>
      <vt:lpstr>Wingdings</vt:lpstr>
      <vt:lpstr>Times New Roman</vt:lpstr>
      <vt:lpstr>Оформление по умолчанию</vt:lpstr>
      <vt:lpstr>Слайд 1</vt:lpstr>
      <vt:lpstr>Федеральный закон от 27.07.2004 г. № 79-ФЗ «О государственной гражданской  службе в Российской Федерации» (ред. 03.07.2016)</vt:lpstr>
      <vt:lpstr>Федеральный закон от 27.07.2004 г. № 79-ФЗ «О государственной гражданской  службе в Российской Федерации» (ред. 03.07.2016)</vt:lpstr>
      <vt:lpstr>Слайд 4</vt:lpstr>
      <vt:lpstr>Профессионализация публичной службы</vt:lpstr>
      <vt:lpstr>Подготовка кадров по направлению ГМУ</vt:lpstr>
      <vt:lpstr>Подготовка кадров по направлению ГМУ</vt:lpstr>
      <vt:lpstr>Слайд 8</vt:lpstr>
      <vt:lpstr>Слайд 9</vt:lpstr>
      <vt:lpstr>Слайд 10</vt:lpstr>
      <vt:lpstr>Подготовка кадров по направлению ГМУ</vt:lpstr>
      <vt:lpstr>Подготовка кадров по направлению ГМУ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Наталья</dc:creator>
  <cp:lastModifiedBy>Максим</cp:lastModifiedBy>
  <cp:revision>28</cp:revision>
  <cp:lastPrinted>1601-01-01T00:00:00Z</cp:lastPrinted>
  <dcterms:created xsi:type="dcterms:W3CDTF">2016-09-28T18:35:54Z</dcterms:created>
  <dcterms:modified xsi:type="dcterms:W3CDTF">2016-09-29T09:16:07Z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