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</p:sldMasterIdLst>
  <p:notesMasterIdLst>
    <p:notesMasterId r:id="rId16"/>
  </p:notesMasterIdLst>
  <p:handoutMasterIdLst>
    <p:handoutMasterId r:id="rId17"/>
  </p:handoutMasterIdLst>
  <p:sldIdLst>
    <p:sldId id="309" r:id="rId2"/>
    <p:sldId id="304" r:id="rId3"/>
    <p:sldId id="305" r:id="rId4"/>
    <p:sldId id="306" r:id="rId5"/>
    <p:sldId id="307" r:id="rId6"/>
    <p:sldId id="308" r:id="rId7"/>
    <p:sldId id="300" r:id="rId8"/>
    <p:sldId id="301" r:id="rId9"/>
    <p:sldId id="302" r:id="rId10"/>
    <p:sldId id="294" r:id="rId11"/>
    <p:sldId id="295" r:id="rId12"/>
    <p:sldId id="296" r:id="rId13"/>
    <p:sldId id="297" r:id="rId14"/>
    <p:sldId id="303" r:id="rId15"/>
  </p:sldIdLst>
  <p:sldSz cx="9144000" cy="6858000" type="screen4x3"/>
  <p:notesSz cx="6797675" cy="992505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3446" autoAdjust="0"/>
  </p:normalViewPr>
  <p:slideViewPr>
    <p:cSldViewPr>
      <p:cViewPr>
        <p:scale>
          <a:sx n="90" d="100"/>
          <a:sy n="90" d="100"/>
        </p:scale>
        <p:origin x="-894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6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0B810-BA5E-46B5-BEA8-B092000C541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B6929-0B9C-4D3B-93EB-A62B1697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42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154FC3-49A4-42BF-9A27-23F37327AFC5}" type="datetimeFigureOut">
              <a:rPr lang="ru-RU" altLang="ru-RU"/>
              <a:pPr/>
              <a:t>21.09.2014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F3BF51-2FF9-47E6-ADBC-8CFF1B373D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4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ru-RU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ru-RU">
                <a:solidFill>
                  <a:srgbClr val="FFFFFF"/>
                </a:solidFill>
                <a:latin typeface="Lucida Sans Unicode" panose="020B060203050402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EBF5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60E404-D006-4013-8417-85F31065A1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56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111F1-68E6-4C16-9D1D-57F3581917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5632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32EAD-1645-4FC6-AE6C-913514BC8A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420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74784-2AC1-4332-8A8C-F04E53F27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95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1A772-6F3C-42BE-9326-0062598D32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760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A8367-4833-4A31-976B-56FC6DB8A5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754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051A2-6D6E-4536-8ADF-BFE4CB170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24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354C-4F3B-49F6-9FC5-C414F30064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345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D34E3-984D-48A8-BF13-4CDEB2850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2661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B280F-51B2-4239-8CE9-CD653DA6C7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960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ru-RU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BD5ED-B55A-491D-BF30-65F0904AE4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914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ru-RU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95DA6E4-7956-45F2-BE82-35D6371CAD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6" r:id="rId2"/>
    <p:sldLayoutId id="2147483931" r:id="rId3"/>
    <p:sldLayoutId id="2147483932" r:id="rId4"/>
    <p:sldLayoutId id="2147483933" r:id="rId5"/>
    <p:sldLayoutId id="2147483934" r:id="rId6"/>
    <p:sldLayoutId id="2147483927" r:id="rId7"/>
    <p:sldLayoutId id="2147483935" r:id="rId8"/>
    <p:sldLayoutId id="2147483936" r:id="rId9"/>
    <p:sldLayoutId id="2147483928" r:id="rId10"/>
    <p:sldLayoutId id="214748392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sdejournal.ru/" TargetMode="External"/><Relationship Id="rId2" Type="http://schemas.openxmlformats.org/officeDocument/2006/relationships/hyperlink" Target="http://municipal-s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unicipal-sd.ru/" TargetMode="External"/><Relationship Id="rId2" Type="http://schemas.openxmlformats.org/officeDocument/2006/relationships/hyperlink" Target="http://fund-sd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fsdejournal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und-sd.ru/TOC/TOC-book-2014-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089" y="836713"/>
            <a:ext cx="7133239" cy="2592288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  <a:effectLst/>
              </a:rPr>
              <a:t>Т</a:t>
            </a:r>
            <a:r>
              <a:rPr lang="ru-RU" sz="4000" dirty="0" smtClean="0">
                <a:effectLst/>
              </a:rPr>
              <a:t>ерриториальное </a:t>
            </a:r>
            <a:br>
              <a:rPr lang="ru-RU" sz="4000" dirty="0" smtClean="0">
                <a:effectLst/>
              </a:rPr>
            </a:br>
            <a:r>
              <a:rPr lang="ru-RU" sz="4000" dirty="0">
                <a:solidFill>
                  <a:srgbClr val="FF0000"/>
                </a:solidFill>
                <a:effectLst/>
              </a:rPr>
              <a:t>О</a:t>
            </a:r>
            <a:r>
              <a:rPr lang="ru-RU" sz="4000" dirty="0" smtClean="0">
                <a:effectLst/>
              </a:rPr>
              <a:t>бщественное </a:t>
            </a:r>
            <a:br>
              <a:rPr lang="ru-RU" sz="4000" dirty="0" smtClean="0">
                <a:effectLst/>
              </a:rPr>
            </a:br>
            <a:r>
              <a:rPr lang="ru-RU" sz="4000" dirty="0">
                <a:solidFill>
                  <a:srgbClr val="FF0000"/>
                </a:solidFill>
                <a:effectLst/>
              </a:rPr>
              <a:t>С</a:t>
            </a:r>
            <a:r>
              <a:rPr lang="ru-RU" sz="4000" dirty="0" smtClean="0">
                <a:effectLst/>
              </a:rPr>
              <a:t>амоуправление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2000" dirty="0" smtClean="0">
                <a:effectLst/>
              </a:rPr>
              <a:t>- эффективный инструмент </a:t>
            </a:r>
            <a:r>
              <a:rPr lang="ru-RU" sz="2000" dirty="0">
                <a:effectLst/>
              </a:rPr>
              <a:t>развития общественной </a:t>
            </a:r>
            <a:r>
              <a:rPr lang="ru-RU" sz="2000" dirty="0" smtClean="0">
                <a:effectLst/>
              </a:rPr>
              <a:t>активности граждан</a:t>
            </a:r>
            <a:endParaRPr lang="ru-RU" sz="2000" dirty="0">
              <a:effectLst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5800" y="3813472"/>
            <a:ext cx="7772400" cy="1199704"/>
          </a:xfrm>
        </p:spPr>
        <p:txBody>
          <a:bodyPr/>
          <a:lstStyle/>
          <a:p>
            <a:r>
              <a:rPr lang="en-US" sz="1600" b="1" dirty="0" smtClean="0"/>
              <a:t>XIV</a:t>
            </a:r>
            <a:r>
              <a:rPr lang="ru-RU" sz="1600" b="1" dirty="0" smtClean="0"/>
              <a:t> РОССИЙСКИЙ МУНИЦИПАЛЬНЫЙ ФОРУМ </a:t>
            </a:r>
          </a:p>
          <a:p>
            <a:r>
              <a:rPr lang="ru-RU" sz="1600" b="1" dirty="0"/>
              <a:t>г</a:t>
            </a:r>
            <a:r>
              <a:rPr lang="ru-RU" sz="1600" b="1" dirty="0" smtClean="0"/>
              <a:t>. Анапа</a:t>
            </a:r>
          </a:p>
          <a:p>
            <a:r>
              <a:rPr lang="ru-RU" sz="1600" b="1" dirty="0" smtClean="0"/>
              <a:t>22-26 сентября 2014 г. </a:t>
            </a:r>
            <a:endParaRPr lang="ru-RU" sz="16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1089" y="5373687"/>
            <a:ext cx="360484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Фокин О.С.</a:t>
            </a:r>
          </a:p>
          <a:p>
            <a:pPr>
              <a:spcBef>
                <a:spcPct val="50000"/>
              </a:spcBef>
            </a:pPr>
            <a:r>
              <a:rPr lang="ru-RU" alt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Исполнительный директор </a:t>
            </a:r>
          </a:p>
          <a:p>
            <a:pPr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Фонда «Устойчивое Развитие»</a:t>
            </a:r>
            <a:endParaRPr lang="ru-RU" alt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59852" cy="249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1880" y="5373216"/>
            <a:ext cx="360484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Львутина</a:t>
            </a:r>
            <a:r>
              <a:rPr lang="ru-RU" alt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Е</a:t>
            </a:r>
            <a:r>
              <a:rPr lang="ru-RU" alt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.А.</a:t>
            </a:r>
            <a:endParaRPr lang="ru-RU" alt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Директор по развитию и программам 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alt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7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1412776"/>
            <a:ext cx="3384376" cy="3652217"/>
          </a:xfrm>
        </p:spPr>
        <p:txBody>
          <a:bodyPr/>
          <a:lstStyle/>
          <a:p>
            <a:pPr lvl="0"/>
            <a:r>
              <a:rPr lang="ru-RU" sz="1400" dirty="0" smtClean="0"/>
              <a:t>Проведено </a:t>
            </a:r>
            <a:r>
              <a:rPr lang="ru-RU" sz="1400" dirty="0"/>
              <a:t>8 региональных обучающих вебинаров для удаленных регионов с использованием информационно-коммуникационных  технологий и 1 межрегиональный, организованный центральным модератором - Фондом в Москве с участниками из всех регионов, участвующих в выполнении проекта. </a:t>
            </a:r>
            <a:endParaRPr lang="ru-RU" sz="1400" dirty="0" smtClean="0"/>
          </a:p>
          <a:p>
            <a:pPr lvl="0"/>
            <a:r>
              <a:rPr lang="ru-RU" sz="1400" dirty="0" smtClean="0"/>
              <a:t>Всего </a:t>
            </a:r>
            <a:r>
              <a:rPr lang="ru-RU" sz="1400" dirty="0"/>
              <a:t>в  вебинарах участвовало 310 представителей всех регионов выполнения проекта. 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результаты: </a:t>
            </a:r>
            <a:r>
              <a:rPr lang="ru-RU" dirty="0" smtClean="0">
                <a:solidFill>
                  <a:srgbClr val="FF0000"/>
                </a:solidFill>
              </a:rPr>
              <a:t>образовательная  компонента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4784-2AC1-4332-8A8C-F04E53F27B5E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77" y="35137"/>
            <a:ext cx="100647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98" y="1340768"/>
            <a:ext cx="5311869" cy="3670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4997494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17 -21 марта 2014 г. проведена  Школа ТОС в Учебном центре «Нахабино» Московской области совместно с Советом муниципальных образований   Московской области,  для   25 для лидеров Подмосковья - гражданских активистов и потенциальных организаторов </a:t>
            </a:r>
            <a:r>
              <a:rPr lang="ru-RU" sz="1600" dirty="0" smtClean="0"/>
              <a:t>ТОС.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5886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69568" y="1340768"/>
            <a:ext cx="5338936" cy="2595934"/>
          </a:xfrm>
        </p:spPr>
        <p:txBody>
          <a:bodyPr/>
          <a:lstStyle/>
          <a:p>
            <a:r>
              <a:rPr lang="ru-RU" sz="2000" dirty="0" smtClean="0"/>
              <a:t>Для </a:t>
            </a:r>
            <a:r>
              <a:rPr lang="ru-RU" sz="2000" dirty="0"/>
              <a:t>слушателей  Школы ТОС </a:t>
            </a:r>
            <a:r>
              <a:rPr lang="ru-RU" sz="2000" dirty="0" smtClean="0"/>
              <a:t>проведен конкурс </a:t>
            </a:r>
            <a:r>
              <a:rPr lang="ru-RU" sz="2000" dirty="0"/>
              <a:t>на лучшую проектную </a:t>
            </a:r>
            <a:r>
              <a:rPr lang="ru-RU" sz="2000" dirty="0" smtClean="0"/>
              <a:t>инициативу</a:t>
            </a:r>
          </a:p>
          <a:p>
            <a:r>
              <a:rPr lang="ru-RU" sz="2000" dirty="0"/>
              <a:t>Выпускники Школы  подготовили  25 проектных </a:t>
            </a:r>
            <a:r>
              <a:rPr lang="ru-RU" sz="2000" dirty="0" smtClean="0"/>
              <a:t>инициатив, 6 из которых </a:t>
            </a:r>
            <a:r>
              <a:rPr lang="ru-RU" sz="2000" dirty="0" smtClean="0"/>
              <a:t>были развиты и оформлены </a:t>
            </a:r>
            <a:r>
              <a:rPr lang="ru-RU" sz="2000" dirty="0" smtClean="0"/>
              <a:t>в </a:t>
            </a:r>
            <a:r>
              <a:rPr lang="ru-RU" sz="2000" dirty="0" smtClean="0"/>
              <a:t>проектные предложения и поданы на конкурс.</a:t>
            </a: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результаты: </a:t>
            </a:r>
            <a:r>
              <a:rPr lang="ru-RU" dirty="0" smtClean="0">
                <a:solidFill>
                  <a:srgbClr val="FF0000"/>
                </a:solidFill>
              </a:rPr>
              <a:t>практическая компонента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4784-2AC1-4332-8A8C-F04E53F27B5E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14" y="-315416"/>
            <a:ext cx="1337239" cy="13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5577"/>
            <a:ext cx="3456384" cy="246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 bwMode="auto">
          <a:xfrm>
            <a:off x="-36512" y="3933056"/>
            <a:ext cx="532859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dirty="0" smtClean="0"/>
              <a:t>Экспертиза проводилась  «Рабочей группой Проекта» (РГП), состоящей из представителей  Совета  муниципальных образований Московской области, независимых экспертов и специалистов Фонда (всего 10 экспертов)</a:t>
            </a:r>
          </a:p>
          <a:p>
            <a:r>
              <a:rPr lang="ru-RU" sz="1800" dirty="0" smtClean="0"/>
              <a:t>Члены РГП провели экспертизу проектов и приняли решение о </a:t>
            </a:r>
            <a:r>
              <a:rPr lang="ru-RU" sz="1800" dirty="0" smtClean="0">
                <a:solidFill>
                  <a:srgbClr val="FF0000"/>
                </a:solidFill>
              </a:rPr>
              <a:t>финансовой поддержке 4-х лучших проектных инициатив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01" y="3861048"/>
            <a:ext cx="372850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30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5472608" cy="5616624"/>
          </a:xfrm>
        </p:spPr>
        <p:txBody>
          <a:bodyPr/>
          <a:lstStyle/>
          <a:p>
            <a:pPr lvl="0"/>
            <a:r>
              <a:rPr lang="ru-RU" sz="1400" dirty="0" smtClean="0">
                <a:solidFill>
                  <a:srgbClr val="0070C0"/>
                </a:solidFill>
              </a:rPr>
              <a:t>Участие </a:t>
            </a:r>
            <a:r>
              <a:rPr lang="ru-RU" sz="1400" dirty="0">
                <a:solidFill>
                  <a:srgbClr val="0070C0"/>
                </a:solidFill>
              </a:rPr>
              <a:t>Совета многоквартирного дома в ремонте цоколя и внедрение </a:t>
            </a:r>
            <a:r>
              <a:rPr lang="ru-RU" sz="1400" dirty="0" smtClean="0">
                <a:solidFill>
                  <a:srgbClr val="0070C0"/>
                </a:solidFill>
              </a:rPr>
              <a:t>методов общественного </a:t>
            </a:r>
            <a:r>
              <a:rPr lang="ru-RU" sz="1400" dirty="0">
                <a:solidFill>
                  <a:srgbClr val="0070C0"/>
                </a:solidFill>
              </a:rPr>
              <a:t>самоуправления и партнерства в городском поселении </a:t>
            </a:r>
            <a:r>
              <a:rPr lang="ru-RU" sz="1400" dirty="0"/>
              <a:t>(муниципальное образование г. Краснозаводск Сергиево-Посадского района Московской области</a:t>
            </a:r>
            <a:r>
              <a:rPr lang="ru-RU" sz="1400" dirty="0" smtClean="0"/>
              <a:t>); координатор –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Малолетнов А.В., </a:t>
            </a:r>
            <a:r>
              <a:rPr lang="ru-RU" sz="1400" dirty="0">
                <a:solidFill>
                  <a:schemeClr val="accent1"/>
                </a:solidFill>
              </a:rPr>
              <a:t>председатель Совета </a:t>
            </a:r>
            <a:r>
              <a:rPr lang="ru-RU" sz="1400" dirty="0" smtClean="0">
                <a:solidFill>
                  <a:schemeClr val="accent1"/>
                </a:solidFill>
              </a:rPr>
              <a:t>дома.</a:t>
            </a:r>
          </a:p>
          <a:p>
            <a:pPr lvl="0"/>
            <a:endParaRPr lang="ru-RU" sz="1400" b="1" dirty="0"/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Благоустройство территории и создание парка отдыха «Полет» </a:t>
            </a:r>
            <a:r>
              <a:rPr lang="ru-RU" sz="1400" dirty="0"/>
              <a:t>(</a:t>
            </a:r>
            <a:r>
              <a:rPr lang="ru-RU" sz="1400" dirty="0" smtClean="0"/>
              <a:t>муниципальное образование </a:t>
            </a:r>
            <a:r>
              <a:rPr lang="ru-RU" sz="1400" dirty="0"/>
              <a:t>городское поселение Люберцы</a:t>
            </a:r>
            <a:r>
              <a:rPr lang="ru-RU" sz="1400" dirty="0" smtClean="0"/>
              <a:t>);координатор - </a:t>
            </a:r>
            <a:r>
              <a:rPr lang="ru-RU" sz="1400" b="1" dirty="0">
                <a:solidFill>
                  <a:srgbClr val="FF0000"/>
                </a:solidFill>
              </a:rPr>
              <a:t>Гриднева Е. Б., </a:t>
            </a:r>
            <a:r>
              <a:rPr lang="ru-RU" sz="1400" dirty="0">
                <a:solidFill>
                  <a:schemeClr val="accent1"/>
                </a:solidFill>
              </a:rPr>
              <a:t>гражданский активист. 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Благоустройство территории в деревне Бережки </a:t>
            </a:r>
            <a:r>
              <a:rPr lang="ru-RU" sz="1400" dirty="0"/>
              <a:t>(муниципальное </a:t>
            </a:r>
            <a:r>
              <a:rPr lang="ru-RU" sz="1400" dirty="0" smtClean="0"/>
              <a:t>образование сельское </a:t>
            </a:r>
            <a:r>
              <a:rPr lang="ru-RU" sz="1400" dirty="0"/>
              <a:t>поселение </a:t>
            </a:r>
            <a:r>
              <a:rPr lang="ru-RU" sz="1400" dirty="0" err="1"/>
              <a:t>Лаговское</a:t>
            </a:r>
            <a:r>
              <a:rPr lang="ru-RU" sz="1400" dirty="0"/>
              <a:t> Подольского района</a:t>
            </a:r>
            <a:r>
              <a:rPr lang="ru-RU" sz="1400" dirty="0" smtClean="0"/>
              <a:t>); координатор - </a:t>
            </a:r>
            <a:r>
              <a:rPr lang="ru-RU" sz="1400" b="1" dirty="0">
                <a:solidFill>
                  <a:srgbClr val="FF0000"/>
                </a:solidFill>
              </a:rPr>
              <a:t>Богачева Г. П., </a:t>
            </a:r>
            <a:r>
              <a:rPr lang="ru-RU" sz="1400" dirty="0">
                <a:solidFill>
                  <a:schemeClr val="accent1"/>
                </a:solidFill>
              </a:rPr>
              <a:t>староста деревни.</a:t>
            </a:r>
          </a:p>
          <a:p>
            <a:pPr marL="109537" lvl="0" indent="0">
              <a:buNone/>
            </a:pPr>
            <a:endParaRPr lang="ru-RU" sz="1400" dirty="0"/>
          </a:p>
          <a:p>
            <a:r>
              <a:rPr lang="ru-RU" sz="1400" dirty="0">
                <a:solidFill>
                  <a:srgbClr val="0070C0"/>
                </a:solidFill>
              </a:rPr>
              <a:t>Обучение населения в области территориального общественного </a:t>
            </a:r>
            <a:r>
              <a:rPr lang="ru-RU" sz="1400" dirty="0" smtClean="0">
                <a:solidFill>
                  <a:srgbClr val="0070C0"/>
                </a:solidFill>
              </a:rPr>
              <a:t>самоуправления </a:t>
            </a:r>
            <a:r>
              <a:rPr lang="ru-RU" sz="1400" dirty="0" smtClean="0"/>
              <a:t>(муниципальное образование город Лобня); координатор - </a:t>
            </a:r>
            <a:r>
              <a:rPr lang="ru-RU" sz="1400" b="1" dirty="0">
                <a:solidFill>
                  <a:srgbClr val="FF0000"/>
                </a:solidFill>
              </a:rPr>
              <a:t>Прокопьева С.И., </a:t>
            </a:r>
            <a:r>
              <a:rPr lang="ru-RU" sz="1400" dirty="0">
                <a:solidFill>
                  <a:schemeClr val="accent1"/>
                </a:solidFill>
              </a:rPr>
              <a:t>гражданский активист ТОС «Букино-1».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11144" cy="6480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Были </a:t>
            </a:r>
            <a:r>
              <a:rPr lang="ru-RU" sz="2800" dirty="0"/>
              <a:t>поддержаны следующие 4 заявки: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4784-2AC1-4332-8A8C-F04E53F27B5E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77" y="35137"/>
            <a:ext cx="100647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82" y="764704"/>
            <a:ext cx="1280090" cy="1611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21126"/>
            <a:ext cx="1238454" cy="1632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343546"/>
            <a:ext cx="1245702" cy="1717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80" y="3645024"/>
            <a:ext cx="1185791" cy="15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97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8182"/>
          </a:xfrm>
        </p:spPr>
        <p:txBody>
          <a:bodyPr/>
          <a:lstStyle/>
          <a:p>
            <a:r>
              <a:rPr lang="ru-RU" sz="2000" dirty="0"/>
              <a:t>Информация о проекте </a:t>
            </a:r>
            <a:r>
              <a:rPr lang="ru-RU" sz="2000" dirty="0" smtClean="0"/>
              <a:t>размещена:</a:t>
            </a:r>
          </a:p>
          <a:p>
            <a:pPr lvl="1"/>
            <a:r>
              <a:rPr lang="ru-RU" sz="16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интернет - </a:t>
            </a:r>
            <a:r>
              <a:rPr lang="ru-RU" sz="2000" dirty="0" smtClean="0"/>
              <a:t>ресурсе </a:t>
            </a:r>
            <a:r>
              <a:rPr lang="ru-RU" sz="2000" dirty="0"/>
              <a:t>Фонда- портале «Муниципал» </a:t>
            </a:r>
            <a:r>
              <a:rPr lang="en-US" sz="2000" dirty="0">
                <a:hlinkClick r:id="rId2"/>
              </a:rPr>
              <a:t>http://municipal-sd.ru/</a:t>
            </a:r>
            <a:r>
              <a:rPr lang="ru-RU" sz="2000" dirty="0"/>
              <a:t> , где в разделе «Гражданское участие» предметной основы  открыты специальные подразделы «публикации по ТОС» и «Лучшие практики ТОС</a:t>
            </a:r>
            <a:r>
              <a:rPr lang="ru-RU" sz="2000" dirty="0" smtClean="0"/>
              <a:t>». </a:t>
            </a:r>
            <a:endParaRPr lang="ru-RU" sz="2000" dirty="0"/>
          </a:p>
          <a:p>
            <a:pPr lvl="1"/>
            <a:r>
              <a:rPr lang="ru-RU" sz="2000" dirty="0" smtClean="0"/>
              <a:t>В электронном журнале </a:t>
            </a:r>
            <a:r>
              <a:rPr lang="ru-RU" sz="2000" dirty="0"/>
              <a:t>Фонда «Местное Устойчивое развитие</a:t>
            </a:r>
            <a:r>
              <a:rPr lang="ru-RU" sz="2000" dirty="0" smtClean="0"/>
              <a:t>» </a:t>
            </a:r>
            <a:r>
              <a:rPr lang="en-US" sz="2000" dirty="0">
                <a:hlinkClick r:id="rId3"/>
              </a:rPr>
              <a:t>http://fsdejournal.ru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открыта рубрика ТОС и публикуются статьи , носящие  концептуальный</a:t>
            </a:r>
            <a:r>
              <a:rPr lang="ru-RU" sz="2000" dirty="0"/>
              <a:t>, методический, информационный и практический  </a:t>
            </a:r>
            <a:r>
              <a:rPr lang="ru-RU" sz="2000" dirty="0" smtClean="0"/>
              <a:t>характер.</a:t>
            </a:r>
          </a:p>
          <a:p>
            <a:r>
              <a:rPr lang="ru-RU" sz="2000" dirty="0"/>
              <a:t>Создан информационный видеофильм «Демократия малых пространств» об успешных практиках ТОС на примере Нижнего </a:t>
            </a:r>
            <a:r>
              <a:rPr lang="ru-RU" sz="2000" dirty="0" smtClean="0"/>
              <a:t>Новгорода.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результаты: </a:t>
            </a:r>
            <a:r>
              <a:rPr lang="ru-RU" dirty="0" smtClean="0">
                <a:solidFill>
                  <a:srgbClr val="FF0000"/>
                </a:solidFill>
              </a:rPr>
              <a:t>информационная компонента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4784-2AC1-4332-8A8C-F04E53F27B5E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67" y="35137"/>
            <a:ext cx="1212585" cy="123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14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3573016"/>
            <a:ext cx="6264696" cy="2160240"/>
          </a:xfrm>
        </p:spPr>
        <p:txBody>
          <a:bodyPr/>
          <a:lstStyle/>
          <a:p>
            <a:r>
              <a:rPr lang="en-US" sz="3600" b="1" dirty="0">
                <a:hlinkClick r:id="rId2"/>
              </a:rPr>
              <a:t>http://fund-sd.ru/</a:t>
            </a:r>
            <a:endParaRPr lang="ru-RU" sz="3600" b="1" dirty="0"/>
          </a:p>
          <a:p>
            <a:r>
              <a:rPr lang="en-US" sz="3600" b="1" dirty="0">
                <a:hlinkClick r:id="rId3"/>
              </a:rPr>
              <a:t>http://municipal-sd.ru/</a:t>
            </a:r>
            <a:endParaRPr lang="ru-RU" sz="3600" b="1" dirty="0"/>
          </a:p>
          <a:p>
            <a:r>
              <a:rPr lang="en-US" sz="3600" b="1" dirty="0">
                <a:hlinkClick r:id="rId4"/>
              </a:rPr>
              <a:t>http://fsdejournal.ru</a:t>
            </a:r>
            <a:r>
              <a:rPr lang="en-US" sz="3600" b="1" dirty="0" smtClean="0">
                <a:hlinkClick r:id="rId4"/>
              </a:rPr>
              <a:t>/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848" y="1772816"/>
            <a:ext cx="8589640" cy="193022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Фонд «Устойчивое развитие»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4784-2AC1-4332-8A8C-F04E53F27B5E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40160" cy="14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439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424862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chemeClr val="accent1"/>
                </a:solidFill>
              </a:rPr>
              <a:t>Фонд «Устойчивое Развитие»</a:t>
            </a:r>
            <a:r>
              <a:rPr lang="ru-RU" alt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altLang="ru-RU" sz="2800" b="1" dirty="0" smtClean="0"/>
              <a:t>- независимый, неправительственный, некоммерческий российский фонд, созданный с целью содействия устойчивому развитию территорий и местных сообществ через реализацию конкретных проектов по решению экологических, социальных и экономических проблем муниципальных образований на всей территории России.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ru-RU" altLang="ru-RU" sz="2800" b="1" dirty="0" smtClean="0"/>
          </a:p>
        </p:txBody>
      </p:sp>
      <p:pic>
        <p:nvPicPr>
          <p:cNvPr id="14339" name="Picture 4" descr="FSD_LOG_Transparency_Ru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5888"/>
            <a:ext cx="18637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676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258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/>
                </a:solidFill>
              </a:rPr>
              <a:t>Тематика работы Фонда</a:t>
            </a:r>
            <a:r>
              <a:rPr lang="ru-RU" altLang="ru-RU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987500"/>
            <a:ext cx="9001125" cy="4321820"/>
          </a:xfrm>
        </p:spPr>
        <p:txBody>
          <a:bodyPr/>
          <a:lstStyle/>
          <a:p>
            <a:pPr marL="914400" lvl="1" indent="-457200" eaLnBrk="1" hangingPunct="1"/>
            <a:r>
              <a:rPr lang="ru-RU" altLang="ru-RU" b="1" dirty="0" smtClean="0"/>
              <a:t>Активизация </a:t>
            </a:r>
            <a:r>
              <a:rPr lang="ru-RU" altLang="ru-RU" b="1" dirty="0"/>
              <a:t>человеческого </a:t>
            </a:r>
            <a:r>
              <a:rPr lang="ru-RU" altLang="ru-RU" b="1" dirty="0" smtClean="0"/>
              <a:t>потенциала на муниципальном уровне. </a:t>
            </a:r>
            <a:r>
              <a:rPr lang="ru-RU" altLang="ru-RU" b="1" dirty="0"/>
              <a:t>В</a:t>
            </a:r>
            <a:r>
              <a:rPr lang="ru-RU" altLang="ru-RU" b="1" dirty="0" smtClean="0"/>
              <a:t>овлечение населения в процессы  самоуправления через участие в решении вопросов </a:t>
            </a:r>
            <a:r>
              <a:rPr lang="ru-RU" altLang="ru-RU" b="1" dirty="0"/>
              <a:t>местного </a:t>
            </a:r>
            <a:r>
              <a:rPr lang="ru-RU" altLang="ru-RU" b="1" dirty="0" smtClean="0"/>
              <a:t>значения</a:t>
            </a:r>
            <a:r>
              <a:rPr lang="en-US" altLang="ru-RU" b="1" dirty="0" smtClean="0"/>
              <a:t>.</a:t>
            </a:r>
            <a:endParaRPr lang="ru-RU" altLang="ru-RU" b="1" dirty="0" smtClean="0"/>
          </a:p>
          <a:p>
            <a:pPr marL="914400" lvl="1" indent="-457200" eaLnBrk="1" hangingPunct="1"/>
            <a:r>
              <a:rPr lang="ru-RU" altLang="ru-RU" b="1" dirty="0" smtClean="0"/>
              <a:t>Энергосбережение и рациональное использование природных ресурсов</a:t>
            </a:r>
            <a:r>
              <a:rPr lang="en-US" altLang="ru-RU" b="1" dirty="0" smtClean="0"/>
              <a:t>.</a:t>
            </a:r>
            <a:endParaRPr lang="ru-RU" altLang="ru-RU" b="1" dirty="0" smtClean="0"/>
          </a:p>
          <a:p>
            <a:pPr marL="914400" lvl="1" indent="-457200" eaLnBrk="1" hangingPunct="1"/>
            <a:r>
              <a:rPr lang="ru-RU" altLang="ru-RU" b="1" dirty="0" smtClean="0"/>
              <a:t>Охрана окружающей среды и здоровья населения</a:t>
            </a:r>
          </a:p>
          <a:p>
            <a:pPr marL="914400" lvl="1" indent="-457200" eaLnBrk="1" hangingPunct="1"/>
            <a:r>
              <a:rPr lang="ru-RU" altLang="ru-RU" b="1" dirty="0" smtClean="0"/>
              <a:t>Распространение лучших практик</a:t>
            </a:r>
          </a:p>
        </p:txBody>
      </p:sp>
      <p:pic>
        <p:nvPicPr>
          <p:cNvPr id="15364" name="Picture 5" descr="FSD_LOG_Transparency_Ru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0"/>
            <a:ext cx="15811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80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7359" y="260648"/>
            <a:ext cx="7067550" cy="103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accent1"/>
                </a:solidFill>
                <a:effectLst/>
              </a:rPr>
              <a:t>Практический опыт Фонда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229600" cy="3816424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Начиная с 2005 г. Фонд успешно реализовал 20 социально ориентированных программ.</a:t>
            </a:r>
          </a:p>
          <a:p>
            <a:pPr eaLnBrk="1" hangingPunct="1"/>
            <a:r>
              <a:rPr lang="ru-RU" altLang="ru-RU" b="1" dirty="0" smtClean="0"/>
              <a:t>В общей сложности в активе </a:t>
            </a:r>
            <a:r>
              <a:rPr lang="ru-RU" altLang="ru-RU" b="1" dirty="0" err="1" smtClean="0"/>
              <a:t>коллетива</a:t>
            </a:r>
            <a:r>
              <a:rPr lang="ru-RU" altLang="ru-RU" b="1" dirty="0" smtClean="0"/>
              <a:t> Фонда более 650 осуществленных проектов на сумму свыше 500 млн. рублей практически во всех регионах России. </a:t>
            </a:r>
          </a:p>
        </p:txBody>
      </p:sp>
      <p:pic>
        <p:nvPicPr>
          <p:cNvPr id="16388" name="Picture 7" descr="FSD_LOG_Transparency_Ru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412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1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411" name="Picture 3" descr="Russia_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87122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15900" y="765175"/>
            <a:ext cx="7451725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3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Партнерские Региональные Центры</a:t>
            </a:r>
          </a:p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30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Фонда</a:t>
            </a:r>
            <a:r>
              <a:rPr lang="ru-RU" altLang="ru-RU" sz="3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ru-RU" altLang="ru-RU" sz="3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5" descr="FSD_LOG_Transparency_Ru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80" y="44624"/>
            <a:ext cx="1154024" cy="12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022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SD_LOG_Transparency_Ru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2479"/>
            <a:ext cx="13255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03350" y="5229225"/>
            <a:ext cx="6192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28717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30511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32305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340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3867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32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781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Виктор Иванович Данилов-Данильян</a:t>
            </a:r>
            <a:r>
              <a:rPr lang="en-US" alt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ru-RU" altLang="ru-RU" sz="1800" dirty="0" smtClean="0"/>
              <a:t>Член-корреспондент РАН</a:t>
            </a: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ru-RU" altLang="ru-RU" sz="1800" dirty="0" smtClean="0"/>
              <a:t>Директор Института Водных Проблем РАН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23850" y="549275"/>
            <a:ext cx="7272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Председатель Совета Директоров 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341438"/>
            <a:ext cx="2684462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322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752528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Аналитическая</a:t>
            </a:r>
            <a:r>
              <a:rPr lang="ru-RU" sz="2000" dirty="0"/>
              <a:t> - исследование ситуации ТОС в регионах реализации проекта и  подготовка экспертного обзора и подборки лучших практик ТОС.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</a:rPr>
              <a:t>Образовательная</a:t>
            </a:r>
            <a:r>
              <a:rPr lang="ru-RU" sz="2000" b="1" dirty="0"/>
              <a:t> </a:t>
            </a:r>
            <a:r>
              <a:rPr lang="ru-RU" sz="2000" dirty="0"/>
              <a:t>- проведение школы ТОС для активистов Московской области и серии </a:t>
            </a:r>
            <a:r>
              <a:rPr lang="ru-RU" sz="2000" dirty="0" err="1"/>
              <a:t>вебинаров</a:t>
            </a:r>
            <a:r>
              <a:rPr lang="ru-RU" sz="2000" dirty="0"/>
              <a:t> для местных сообществ из удаленных регионов, а также однодневного практического семинара для депутатов и должностных лиц местного самоуправления (МСУ).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</a:rPr>
              <a:t>Практическая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smtClean="0"/>
              <a:t>проведение конкурса и реализация </a:t>
            </a:r>
            <a:r>
              <a:rPr lang="ru-RU" sz="2000" dirty="0"/>
              <a:t>лучших проектных инициатив, подготовленных  слушателями школы ТОС 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Информационная</a:t>
            </a:r>
            <a:r>
              <a:rPr lang="ru-RU" sz="2000" dirty="0"/>
              <a:t> - </a:t>
            </a:r>
            <a:r>
              <a:rPr lang="ru-RU" sz="2000" dirty="0" smtClean="0"/>
              <a:t>распространение </a:t>
            </a:r>
            <a:r>
              <a:rPr lang="ru-RU" sz="2000" dirty="0"/>
              <a:t>лучших практик </a:t>
            </a:r>
            <a:r>
              <a:rPr lang="ru-RU" sz="2000" dirty="0" smtClean="0"/>
              <a:t>ТОС </a:t>
            </a:r>
            <a:r>
              <a:rPr lang="ru-RU" sz="2000" dirty="0"/>
              <a:t>в СМИ и на Интернет ресурсах Фонда.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485800"/>
            <a:ext cx="7658085" cy="1215008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Проект выполняется в рамках президентского </a:t>
            </a:r>
            <a:r>
              <a:rPr lang="ru-RU" sz="2400" dirty="0" smtClean="0">
                <a:effectLst/>
              </a:rPr>
              <a:t>гранта (оператор конкурса - Институт </a:t>
            </a:r>
            <a:r>
              <a:rPr lang="ru-RU" sz="2400" dirty="0">
                <a:effectLst/>
              </a:rPr>
              <a:t>проблем гражданского </a:t>
            </a:r>
            <a:r>
              <a:rPr lang="ru-RU" sz="2400" dirty="0" smtClean="0">
                <a:effectLst/>
              </a:rPr>
              <a:t>общества) </a:t>
            </a:r>
            <a:r>
              <a:rPr lang="ru-RU" sz="2400" dirty="0">
                <a:effectLst/>
              </a:rPr>
              <a:t>и включает следующие </a:t>
            </a:r>
            <a:r>
              <a:rPr lang="ru-RU" sz="2400" dirty="0" smtClean="0">
                <a:effectLst/>
              </a:rPr>
              <a:t>компоненты: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4784-2AC1-4332-8A8C-F04E53F27B5E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85" y="18655"/>
            <a:ext cx="1006154" cy="102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463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824536"/>
          </a:xfrm>
        </p:spPr>
        <p:txBody>
          <a:bodyPr/>
          <a:lstStyle/>
          <a:p>
            <a:pPr lvl="0"/>
            <a:r>
              <a:rPr lang="ru-RU" sz="2400" dirty="0"/>
              <a:t>Проведен  сбор и анализ </a:t>
            </a:r>
            <a:r>
              <a:rPr lang="ru-RU" sz="2400" dirty="0" smtClean="0"/>
              <a:t>материалов </a:t>
            </a:r>
            <a:r>
              <a:rPr lang="ru-RU" sz="2400" dirty="0"/>
              <a:t>по истории развития и текущему состоянию ТОС  в 5-ти  регионах выполнения проекта </a:t>
            </a:r>
            <a:r>
              <a:rPr lang="ru-RU" sz="2400" dirty="0" smtClean="0"/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Московской</a:t>
            </a:r>
            <a:r>
              <a:rPr lang="ru-RU" sz="2400" b="1" dirty="0">
                <a:solidFill>
                  <a:srgbClr val="00B050"/>
                </a:solidFill>
              </a:rPr>
              <a:t>, Нижегородской и Свердловской областях, Республике Бурятия и Хабаровскому </a:t>
            </a:r>
            <a:r>
              <a:rPr lang="ru-RU" sz="2400" b="1" dirty="0" smtClean="0">
                <a:solidFill>
                  <a:srgbClr val="00B050"/>
                </a:solidFill>
              </a:rPr>
              <a:t>крае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lvl="0"/>
            <a:r>
              <a:rPr lang="ru-RU" sz="2400" dirty="0" smtClean="0"/>
              <a:t>Проведено анкетирование </a:t>
            </a:r>
            <a:r>
              <a:rPr lang="ru-RU" sz="2400" dirty="0"/>
              <a:t>населения и ТОС  </a:t>
            </a:r>
            <a:r>
              <a:rPr lang="ru-RU" sz="2400" dirty="0" smtClean="0"/>
              <a:t>и подготовлены </a:t>
            </a:r>
            <a:r>
              <a:rPr lang="ru-RU" sz="2400" dirty="0"/>
              <a:t>5 региональных Обзоров по истории развития и текущему состоянию </a:t>
            </a:r>
            <a:r>
              <a:rPr lang="ru-RU" sz="2400" dirty="0" smtClean="0"/>
              <a:t>ТОС. </a:t>
            </a:r>
          </a:p>
          <a:p>
            <a:r>
              <a:rPr lang="ru-RU" sz="2400" dirty="0" smtClean="0"/>
              <a:t>На </a:t>
            </a:r>
            <a:r>
              <a:rPr lang="ru-RU" sz="2400" dirty="0"/>
              <a:t>основании анализа собранного материала региональными партнерами отобраны </a:t>
            </a:r>
            <a:r>
              <a:rPr lang="ru-RU" sz="2400" dirty="0" smtClean="0"/>
              <a:t>примеры </a:t>
            </a:r>
            <a:r>
              <a:rPr lang="ru-RU" sz="2400" dirty="0"/>
              <a:t>по 32 лучшим действующим </a:t>
            </a:r>
            <a:r>
              <a:rPr lang="ru-RU" sz="2400" dirty="0" err="1"/>
              <a:t>ТОСам</a:t>
            </a:r>
            <a:r>
              <a:rPr lang="ru-RU" sz="2400" dirty="0"/>
              <a:t>, </a:t>
            </a:r>
            <a:r>
              <a:rPr lang="ru-RU" sz="2400" dirty="0" smtClean="0"/>
              <a:t>12 из которых опубликованы </a:t>
            </a:r>
            <a:r>
              <a:rPr lang="ru-RU" sz="2400" dirty="0"/>
              <a:t>в </a:t>
            </a:r>
            <a:r>
              <a:rPr lang="ru-RU" sz="2400" dirty="0" smtClean="0"/>
              <a:t>сборнике.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4784-2AC1-4332-8A8C-F04E53F27B5E}" type="slidenum">
              <a:rPr lang="ru-RU" altLang="ru-RU" smtClean="0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35137"/>
            <a:ext cx="1244884" cy="126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39552" y="418654"/>
            <a:ext cx="8075240" cy="77809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ru-RU" sz="2800" dirty="0" smtClean="0">
                <a:effectLst/>
              </a:rPr>
              <a:t>Основные результаты проекта: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аналитическая компонента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1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4536504" cy="5040560"/>
          </a:xfrm>
        </p:spPr>
        <p:txBody>
          <a:bodyPr/>
          <a:lstStyle/>
          <a:p>
            <a:r>
              <a:rPr lang="ru-RU" sz="2800" dirty="0" smtClean="0"/>
              <a:t>Опубликован сборник  </a:t>
            </a:r>
            <a:endParaRPr lang="ru-RU" sz="2800" dirty="0" smtClean="0"/>
          </a:p>
          <a:p>
            <a:r>
              <a:rPr lang="en-US" sz="2800" b="1" dirty="0">
                <a:solidFill>
                  <a:srgbClr val="00B050"/>
                </a:solidFill>
                <a:hlinkClick r:id="rId2"/>
              </a:rPr>
              <a:t>http</a:t>
            </a:r>
            <a:r>
              <a:rPr lang="en-US" sz="2800" b="1" dirty="0">
                <a:solidFill>
                  <a:srgbClr val="00B050"/>
                </a:solidFill>
                <a:hlinkClick r:id="rId2"/>
              </a:rPr>
              <a:t>://</a:t>
            </a:r>
            <a:r>
              <a:rPr lang="en-US" sz="2800" b="1" dirty="0">
                <a:solidFill>
                  <a:srgbClr val="00B050"/>
                </a:solidFill>
                <a:hlinkClick r:id="rId2"/>
              </a:rPr>
              <a:t>fund-sd.ru/TOC/TOC-book-2014-web.pdf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. </a:t>
            </a:r>
          </a:p>
          <a:p>
            <a:r>
              <a:rPr lang="ru-RU" sz="1600" dirty="0" smtClean="0"/>
              <a:t>При </a:t>
            </a:r>
            <a:r>
              <a:rPr lang="ru-RU" sz="1600" dirty="0"/>
              <a:t>выборе лучших практик ТОС  использованы такие критерии как географический охват, интенсивность и дифференциация деятельности, взаимодействие с администрациями, конкретные количественные итоги, распространение опыта ТОС. </a:t>
            </a:r>
          </a:p>
          <a:p>
            <a:pPr marL="109537" lv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Основные результаты </a:t>
            </a:r>
            <a:r>
              <a:rPr lang="ru-RU" sz="2400" dirty="0" smtClean="0">
                <a:effectLst/>
              </a:rPr>
              <a:t>проекта: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>аналитическая компонента (продолжение)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4784-2AC1-4332-8A8C-F04E53F27B5E}" type="slidenum">
              <a:rPr lang="ru-RU" altLang="ru-RU" smtClean="0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77" y="35137"/>
            <a:ext cx="100647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1"/>
            <a:ext cx="3672408" cy="51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45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c6a3391476a278de2e788673b127aee7118d1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5330</TotalTime>
  <Words>792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Территориальное  Общественное  Самоуправление  - эффективный инструмент развития общественной активности граждан</vt:lpstr>
      <vt:lpstr>Презентация PowerPoint</vt:lpstr>
      <vt:lpstr>Тематика работы Фонда </vt:lpstr>
      <vt:lpstr>Практический опыт Фонда</vt:lpstr>
      <vt:lpstr>Презентация PowerPoint</vt:lpstr>
      <vt:lpstr>Презентация PowerPoint</vt:lpstr>
      <vt:lpstr>Проект выполняется в рамках президентского гранта (оператор конкурса - Институт проблем гражданского общества) и включает следующие компоненты:</vt:lpstr>
      <vt:lpstr>Презентация PowerPoint</vt:lpstr>
      <vt:lpstr>Основные результаты проекта:  аналитическая компонента (продолжение)</vt:lpstr>
      <vt:lpstr>Основные результаты: образовательная  компонента</vt:lpstr>
      <vt:lpstr>Основные результаты: практическая компонента</vt:lpstr>
      <vt:lpstr>Были поддержаны следующие 4 заявки: </vt:lpstr>
      <vt:lpstr>Основные результаты: информационная компонента</vt:lpstr>
      <vt:lpstr>Фонд «Устойчивое развитие»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Настенька</dc:creator>
  <cp:lastModifiedBy>Oleg</cp:lastModifiedBy>
  <cp:revision>231</cp:revision>
  <cp:lastPrinted>2014-08-14T10:17:03Z</cp:lastPrinted>
  <dcterms:created xsi:type="dcterms:W3CDTF">2012-12-03T22:01:16Z</dcterms:created>
  <dcterms:modified xsi:type="dcterms:W3CDTF">2014-09-21T05:33:20Z</dcterms:modified>
</cp:coreProperties>
</file>