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2" autoAdjust="0"/>
    <p:restoredTop sz="94660"/>
  </p:normalViewPr>
  <p:slideViewPr>
    <p:cSldViewPr>
      <p:cViewPr varScale="1">
        <p:scale>
          <a:sx n="41" d="100"/>
          <a:sy n="41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обратилось ГОУ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1411</c:v>
                </c:pt>
                <c:pt idx="1">
                  <c:v>2144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предложений о создании комплекса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445</c:v>
                </c:pt>
                <c:pt idx="1">
                  <c:v>555</c:v>
                </c:pt>
              </c:numCache>
            </c:numRef>
          </c:val>
        </c:ser>
        <c:axId val="54422528"/>
        <c:axId val="54436608"/>
      </c:barChart>
      <c:catAx>
        <c:axId val="54422528"/>
        <c:scaling>
          <c:orientation val="minMax"/>
        </c:scaling>
        <c:axPos val="b"/>
        <c:tickLblPos val="nextTo"/>
        <c:crossAx val="54436608"/>
        <c:crosses val="autoZero"/>
        <c:auto val="1"/>
        <c:lblAlgn val="ctr"/>
        <c:lblOffset val="100"/>
      </c:catAx>
      <c:valAx>
        <c:axId val="54436608"/>
        <c:scaling>
          <c:orientation val="minMax"/>
        </c:scaling>
        <c:axPos val="l"/>
        <c:majorGridlines/>
        <c:numFmt formatCode="General" sourceLinked="1"/>
        <c:tickLblPos val="nextTo"/>
        <c:crossAx val="544225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образовательных комплексов</c:v>
                </c:pt>
              </c:strCache>
            </c:strRef>
          </c:tx>
          <c:cat>
            <c:strRef>
              <c:f>Лист1!$A$2:$A$18</c:f>
              <c:strCache>
                <c:ptCount val="17"/>
                <c:pt idx="0">
                  <c:v>Алексеевский</c:v>
                </c:pt>
                <c:pt idx="1">
                  <c:v>Алтуфьевский</c:v>
                </c:pt>
                <c:pt idx="2">
                  <c:v>Бибирево</c:v>
                </c:pt>
                <c:pt idx="3">
                  <c:v>Бабушкинский</c:v>
                </c:pt>
                <c:pt idx="4">
                  <c:v>Бутырский</c:v>
                </c:pt>
                <c:pt idx="5">
                  <c:v>Лианозово</c:v>
                </c:pt>
                <c:pt idx="6">
                  <c:v>Лосиноостровский</c:v>
                </c:pt>
                <c:pt idx="7">
                  <c:v>Марфино </c:v>
                </c:pt>
                <c:pt idx="8">
                  <c:v>Марьина роща</c:v>
                </c:pt>
                <c:pt idx="9">
                  <c:v>Отрадное</c:v>
                </c:pt>
                <c:pt idx="10">
                  <c:v>Останкинский</c:v>
                </c:pt>
                <c:pt idx="11">
                  <c:v>Ростокино</c:v>
                </c:pt>
                <c:pt idx="12">
                  <c:v>Северный</c:v>
                </c:pt>
                <c:pt idx="13">
                  <c:v>Свиблово</c:v>
                </c:pt>
                <c:pt idx="14">
                  <c:v>Северное Медведково</c:v>
                </c:pt>
                <c:pt idx="15">
                  <c:v>Южное Медведково</c:v>
                </c:pt>
                <c:pt idx="16">
                  <c:v>Ярославский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1</c:v>
                </c:pt>
                <c:pt idx="14">
                  <c:v>6</c:v>
                </c:pt>
                <c:pt idx="15">
                  <c:v>3</c:v>
                </c:pt>
                <c:pt idx="16">
                  <c:v>3</c:v>
                </c:pt>
              </c:numCache>
            </c:numRef>
          </c:val>
        </c:ser>
        <c:axId val="73536640"/>
        <c:axId val="73538176"/>
      </c:barChart>
      <c:catAx>
        <c:axId val="73536640"/>
        <c:scaling>
          <c:orientation val="minMax"/>
        </c:scaling>
        <c:axPos val="b"/>
        <c:tickLblPos val="nextTo"/>
        <c:crossAx val="73538176"/>
        <c:crosses val="autoZero"/>
        <c:auto val="1"/>
        <c:lblAlgn val="ctr"/>
        <c:lblOffset val="100"/>
      </c:catAx>
      <c:valAx>
        <c:axId val="73538176"/>
        <c:scaling>
          <c:orientation val="minMax"/>
        </c:scaling>
        <c:axPos val="l"/>
        <c:majorGridlines/>
        <c:numFmt formatCode="General" sourceLinked="1"/>
        <c:tickLblPos val="nextTo"/>
        <c:crossAx val="73536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ОУ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Алексеевский</c:v>
                </c:pt>
                <c:pt idx="1">
                  <c:v>Лианозово</c:v>
                </c:pt>
                <c:pt idx="2">
                  <c:v>Лосиноостровский</c:v>
                </c:pt>
                <c:pt idx="3">
                  <c:v>Марьина роща</c:v>
                </c:pt>
                <c:pt idx="4">
                  <c:v>Отрадное</c:v>
                </c:pt>
                <c:pt idx="5">
                  <c:v>Останкинский</c:v>
                </c:pt>
                <c:pt idx="6">
                  <c:v>Ростокино</c:v>
                </c:pt>
                <c:pt idx="7">
                  <c:v>Свиблово</c:v>
                </c:pt>
                <c:pt idx="8">
                  <c:v>Северное Медведково</c:v>
                </c:pt>
                <c:pt idx="9">
                  <c:v>Южное Медведково</c:v>
                </c:pt>
                <c:pt idx="10">
                  <c:v>Ярославский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36</c:v>
                </c:pt>
                <c:pt idx="5">
                  <c:v>9</c:v>
                </c:pt>
                <c:pt idx="6">
                  <c:v>7</c:v>
                </c:pt>
                <c:pt idx="7">
                  <c:v>11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</c:ser>
        <c:axId val="73591808"/>
        <c:axId val="73593600"/>
      </c:barChart>
      <c:catAx>
        <c:axId val="73591808"/>
        <c:scaling>
          <c:orientation val="minMax"/>
        </c:scaling>
        <c:axPos val="b"/>
        <c:tickLblPos val="nextTo"/>
        <c:crossAx val="73593600"/>
        <c:crosses val="autoZero"/>
        <c:auto val="1"/>
        <c:lblAlgn val="ctr"/>
        <c:lblOffset val="100"/>
      </c:catAx>
      <c:valAx>
        <c:axId val="73593600"/>
        <c:scaling>
          <c:orientation val="minMax"/>
        </c:scaling>
        <c:axPos val="l"/>
        <c:majorGridlines/>
        <c:numFmt formatCode="General" sourceLinked="1"/>
        <c:tickLblPos val="nextTo"/>
        <c:crossAx val="73591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4B5FF-49A5-4A23-AF23-5D7608420E22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6413A-EA96-4827-A11E-20AB1FB9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6413A-EA96-4827-A11E-20AB1FB9093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6413A-EA96-4827-A11E-20AB1FB9093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6413A-EA96-4827-A11E-20AB1FB9093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9CFA3-F407-4ED3-A587-3098E2CC0497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00E8D-5770-4305-A00D-B727DADCAED3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F497-103B-4D47-9F0A-939CB4B40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80528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Ход реорганизации на 26.04.2013</a:t>
            </a:r>
            <a:endParaRPr lang="ru-RU" sz="3200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756816"/>
          <a:ext cx="8892480" cy="592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80528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0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Образовательные учреждения, не участвующие в реорганизации 2012-2013гг. 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83568" y="1484784"/>
          <a:ext cx="8460432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80528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0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 итогам </a:t>
            </a:r>
            <a:r>
              <a:rPr lang="ru-RU" sz="3200" dirty="0" err="1" smtClean="0"/>
              <a:t>пилотного</a:t>
            </a:r>
            <a:r>
              <a:rPr lang="ru-RU" sz="3200" dirty="0" smtClean="0"/>
              <a:t> проекта по развитию общего образования в ОУ СВАО</a:t>
            </a:r>
            <a:endParaRPr lang="ru-RU" sz="32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124744"/>
          <a:ext cx="8461376" cy="5584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2798"/>
                <a:gridCol w="806347"/>
                <a:gridCol w="835030"/>
                <a:gridCol w="1160091"/>
                <a:gridCol w="1414734"/>
                <a:gridCol w="1692376"/>
              </a:tblGrid>
              <a:tr h="9363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Районы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ДОУ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на 01.04.2011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СОШ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ook Antiqua" pitchFamily="18" charset="0"/>
                        </a:rPr>
                        <a:t> на 01.04.2011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ВСЕГО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на 01.04.2011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Прошли или находятся в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реорганизации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на 01.04.2013</a:t>
                      </a: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Хотят вступить в комплексы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(есть решения управляющих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itchFamily="18" charset="0"/>
                        </a:rPr>
                        <a:t> советов на 01.04.2013)</a:t>
                      </a:r>
                      <a:endParaRPr lang="ru-RU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Алексеевский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Алтуфьевский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Бабушкинский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Бибирево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Бутырский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Лианозово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Лосиноостровский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Марфино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Марьина роща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Останкинский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Отрадное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Ростокино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Свиблово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Северный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Северное Медведково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Южное Медведково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Ярославский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34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1" marR="7621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2" marR="7622" marT="76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280949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 ходе анализа статьи-интервью, опубликованной в Справочнике </a:t>
            </a:r>
            <a:r>
              <a:rPr lang="ru-RU" sz="3200" dirty="0"/>
              <a:t>руководителя образовательного учреждения, №11, 2012 </a:t>
            </a:r>
            <a:r>
              <a:rPr lang="ru-RU" sz="3200" dirty="0" smtClean="0"/>
              <a:t>г., а также на основе мнения работников Северо-Восточного окружного управления образования Департамента образования г. Москвы были выявлены следующие плюсы и минусы создания образовательных комплексов – многопрофильных школ: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980728"/>
            <a:ext cx="8424936" cy="5877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3200" dirty="0" smtClean="0"/>
              <a:t>Экономические преимущества;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Преимущества с точки зрения изменения географии проживания населения;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Сохранение малочисленных школ, у которых существует серьезный недобор учеников;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Многообразие образовательных услуг;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Возможность повышения квалификации преподавателей.</a:t>
            </a:r>
          </a:p>
          <a:p>
            <a:pPr marL="342900" indent="-342900">
              <a:buAutoNum type="arabicParenR"/>
            </a:pPr>
            <a:endParaRPr lang="ru-RU" sz="3200" dirty="0" smtClean="0"/>
          </a:p>
          <a:p>
            <a:pPr marL="342900" indent="-342900">
              <a:buAutoNum type="arabicParenR"/>
            </a:pPr>
            <a:endParaRPr lang="ru-RU" sz="2000" dirty="0" smtClean="0"/>
          </a:p>
          <a:p>
            <a:pPr marL="342900" indent="-342900">
              <a:buAutoNum type="arabicParenR"/>
            </a:pPr>
            <a:endParaRPr lang="ru-RU" sz="2000" dirty="0" smtClean="0"/>
          </a:p>
          <a:p>
            <a:pPr marL="342900" indent="-342900">
              <a:buAutoNum type="arabicParenR"/>
            </a:pPr>
            <a:endParaRPr lang="ru-RU" sz="2000" dirty="0" smtClean="0"/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76672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Положительные стороны</a:t>
            </a:r>
            <a:r>
              <a:rPr lang="ru-RU" sz="2400" b="1" i="1" dirty="0" smtClean="0"/>
              <a:t>: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00042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Отрицательные стороны:</a:t>
            </a:r>
            <a:endParaRPr lang="ru-RU" sz="2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285860"/>
            <a:ext cx="871540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/>
              <a:t>Стресс </a:t>
            </a:r>
            <a:r>
              <a:rPr lang="ru-RU" sz="2400" dirty="0"/>
              <a:t>для педагогов и обучающихся, вынужденных менять место работы и </a:t>
            </a:r>
            <a:r>
              <a:rPr lang="ru-RU" sz="2400" dirty="0" smtClean="0"/>
              <a:t>учебы;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Транспортные проблемы;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Объединение, </a:t>
            </a:r>
            <a:r>
              <a:rPr lang="ru-RU" sz="2400" dirty="0"/>
              <a:t>без понятного прогнозируемого </a:t>
            </a:r>
            <a:r>
              <a:rPr lang="ru-RU" sz="2400" dirty="0" smtClean="0"/>
              <a:t>результата;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Возможность возникновения конфликтной ситуации вследствие назначения руководителя образовательного комплекса;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Нарушение микроклимата в образовательном учреждении;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Возможные трудности с оформлением трудовых отношений;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Опасность концентрации дошкольного образования на подготовке к школе, а не воспитании в целом.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980728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ru-RU" sz="2000" dirty="0" smtClean="0"/>
          </a:p>
          <a:p>
            <a:pPr marL="342900" indent="-342900">
              <a:buFontTx/>
              <a:buAutoNum type="arabicParenR"/>
            </a:pPr>
            <a:r>
              <a:rPr lang="ru-RU" sz="2000" dirty="0"/>
              <a:t>Вследствие реорганизации образуется единое юридическое лицо – только некоммерческая образовательная </a:t>
            </a:r>
            <a:r>
              <a:rPr lang="ru-RU" sz="2000" dirty="0" smtClean="0"/>
              <a:t>организация;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Наибольшая активность процесса реорганизации образовательных учреждений г. Москвы приходится на последние 2 года;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целью является создание единого образовательного комплекса для удовлетворения запросов семьи, реализующего программы дошкольного, общего и дополнительного образования для детей от 1,5 до 18 лет;</a:t>
            </a:r>
            <a:endParaRPr lang="ru-RU" sz="2000" dirty="0" smtClean="0"/>
          </a:p>
          <a:p>
            <a:pPr marL="342900" indent="-342900">
              <a:buAutoNum type="arabicParenR"/>
            </a:pPr>
            <a:r>
              <a:rPr lang="ru-RU" sz="2000" dirty="0" smtClean="0"/>
              <a:t>Реорганизация должна быть обоснованной, направленной на достижение поставленных целей;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Наименьшее число реорганизованных образовательных учреждений приходится на центральные районы СВАО</a:t>
            </a:r>
            <a:r>
              <a:rPr lang="ru-RU" sz="2000" dirty="0" smtClean="0"/>
              <a:t>;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Основной задачей является сохранение и повышение качества предоставляемых образовательных услуг.</a:t>
            </a:r>
            <a:endParaRPr lang="ru-RU" sz="2000" dirty="0" smtClean="0"/>
          </a:p>
          <a:p>
            <a:pPr marL="342900" indent="-342900">
              <a:buAutoNum type="arabicParenR"/>
            </a:pPr>
            <a:endParaRPr lang="ru-RU" sz="2000" dirty="0" smtClean="0"/>
          </a:p>
          <a:p>
            <a:pPr marL="342900" indent="-342900">
              <a:buAutoNum type="arabicParenR"/>
            </a:pPr>
            <a:endParaRPr lang="ru-RU" sz="2000" dirty="0" smtClean="0"/>
          </a:p>
          <a:p>
            <a:pPr marL="342900" indent="-342900">
              <a:buAutoNum type="arabicParenR"/>
            </a:pPr>
            <a:endParaRPr lang="ru-RU" sz="2000" dirty="0" smtClean="0"/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76672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Выводы: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2958" y="2714620"/>
            <a:ext cx="8606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/>
              <a:t>Спасибо за внимание!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2420888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Государственная программа развития системы образования г. Москвы на период 2012 – 2016 года четко определила стратегию развития образовательных учреждений с учетом эффективности их деятельности.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88982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Процесс реорганизации общеобразовательных учреждений (далее ОУ) регулируется как на федеральном уровне, так и на уровне органов местного самоуправления.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22108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 территории г. Москвы стали появляться крупные образовательные комплексы – многопрофильные школы.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288340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Образовательный комплекс представляет собой  совокупность образовательных структур, которые реализуют различные уровни познания и  профессиональной подготовки.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899592" y="908720"/>
            <a:ext cx="7344816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Первые крупные образовательные комплексы в Москве начали создаваться в середине 90-х годов прошлого века.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2012 году в Департамент образования города Москвы обратились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1411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государственных образовательных учреждений с предложениями о создании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445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школ-комплексов.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С начала 2013 года в Департамент образования города Москвы обратились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2144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государственных образовательных учреждения с предложениями о создании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555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школ-комплексов.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Департамент образования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города Москвы поддержал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инициативу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2849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учрежде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ний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 создании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817</a:t>
            </a:r>
            <a:r>
              <a:rPr kumimoji="0" lang="ru-RU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школ-комплексов.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467544" y="2060848"/>
            <a:ext cx="360040" cy="36004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>
            <a:off x="467544" y="1052736"/>
            <a:ext cx="360040" cy="36004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188640"/>
            <a:ext cx="828092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По данным Департамента образования г.Москвы:</a:t>
            </a:r>
            <a:endParaRPr lang="ru-RU" sz="2800" b="1" dirty="0"/>
          </a:p>
        </p:txBody>
      </p:sp>
      <p:sp>
        <p:nvSpPr>
          <p:cNvPr id="15" name="Кольцо 14"/>
          <p:cNvSpPr/>
          <p:nvPr/>
        </p:nvSpPr>
        <p:spPr>
          <a:xfrm>
            <a:off x="467544" y="2996952"/>
            <a:ext cx="360040" cy="36004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ольцо 15"/>
          <p:cNvSpPr/>
          <p:nvPr/>
        </p:nvSpPr>
        <p:spPr>
          <a:xfrm>
            <a:off x="467544" y="4005064"/>
            <a:ext cx="360040" cy="36004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3959424" y="3773264"/>
          <a:ext cx="5184576" cy="308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66087" cy="8509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нормативно-правовые акты:</a:t>
            </a:r>
            <a:endParaRPr lang="ru-RU" sz="40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79512" y="1844302"/>
            <a:ext cx="8856538" cy="55451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ФЗ «Об образовании в Российской Федерации»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Концепция долгосрочного социально- экономического развития до 2020 года, раздел III «Образование»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Государственная программа города Москвы на среднесрочный период (2012-2016 гг.)  «Развитие образования города Москвы («Столичное образование»)»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Постановление от 22 марта 2011 г. №86-ПП «О проведении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пилотного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проекта по развитию общего образования в городе Москве»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НПА на уровне субъекта федерации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066087" cy="1052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Приоритеты развития образовательных комплексов:</a:t>
            </a:r>
            <a:endParaRPr lang="ru-RU" sz="40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79512" y="1844302"/>
            <a:ext cx="8856538" cy="554513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качество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образования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эффективность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использования ресурсов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обеспечение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равного доступа к качественному образованию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 качество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обучения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5)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эффективность функционирования сети образовательных учреждений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6) ориентация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социальный заказ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7) мобильность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образовательных программ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8) динамический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баланс между требования социума и возможностями школ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066087" cy="1052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 задачи создания образовательных комплексов</a:t>
            </a:r>
            <a:endParaRPr lang="ru-RU" sz="40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70000" lnSpcReduction="20000"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создание единого образовательного комплекса для удовлетворения запросов семьи, комплекса, реализующего программы дошкольного, общего и дополнительного образования для детей от 1,5 до 18 лет.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многообразия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выбора 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услуг;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качества, а также доступности предоставляемых 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образовательных услуг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оптимизация 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затрат на реализацию целей и задач </a:t>
            </a:r>
            <a:r>
              <a:rPr lang="ru-RU" sz="4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комплекса</a:t>
            </a:r>
            <a:r>
              <a:rPr lang="ru-RU" sz="4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271804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Реорганизация образовательных учреждений на территории </a:t>
            </a:r>
            <a:br>
              <a:rPr lang="ru-RU" sz="4800" dirty="0" smtClean="0"/>
            </a:br>
            <a:r>
              <a:rPr lang="ru-RU" sz="4800" dirty="0" smtClean="0"/>
              <a:t>Северо-Восточного округа г.Москвы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332656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течение 2013 учебного года в образовательных учреждениях округа проведена </a:t>
            </a:r>
            <a:r>
              <a:rPr lang="ru-RU" sz="2000" b="1" dirty="0" smtClean="0"/>
              <a:t>работа по обсуждению и выстраиванию перспектив развития образовательного пространства микрорайонов в рамках нового закона «Об образовании в РФ», который вступил в силу 1 сентября 2013 года.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2132856"/>
            <a:ext cx="8568952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u="sng" dirty="0" smtClean="0"/>
          </a:p>
          <a:p>
            <a:r>
              <a:rPr lang="ru-RU" sz="2400" u="sng" dirty="0" smtClean="0"/>
              <a:t>К началу нового 2013-2014 учебного года образовательная сеть округа будет состоять из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- </a:t>
            </a:r>
            <a:r>
              <a:rPr lang="ru-RU" sz="2400" b="1" dirty="0" smtClean="0"/>
              <a:t>80</a:t>
            </a:r>
            <a:r>
              <a:rPr lang="ru-RU" sz="2400" dirty="0" smtClean="0"/>
              <a:t> образовательных организаций-комплексов, имеющих в своем составе дошкольные отделения, </a:t>
            </a:r>
          </a:p>
          <a:p>
            <a:r>
              <a:rPr lang="ru-RU" sz="2400" dirty="0" smtClean="0"/>
              <a:t>- </a:t>
            </a:r>
            <a:r>
              <a:rPr lang="ru-RU" sz="2400" b="1" dirty="0" smtClean="0"/>
              <a:t>34</a:t>
            </a:r>
            <a:r>
              <a:rPr lang="ru-RU" sz="2400" dirty="0" smtClean="0"/>
              <a:t> общеобразовательных организации без дошкольных отделений, </a:t>
            </a:r>
          </a:p>
          <a:p>
            <a:r>
              <a:rPr lang="ru-RU" sz="2400" dirty="0" smtClean="0"/>
              <a:t>- </a:t>
            </a:r>
            <a:r>
              <a:rPr lang="ru-RU" sz="2400" b="1" dirty="0" smtClean="0"/>
              <a:t>36</a:t>
            </a:r>
            <a:r>
              <a:rPr lang="ru-RU" sz="2400" dirty="0" smtClean="0"/>
              <a:t> дошкольных образовательных организаций. </a:t>
            </a:r>
          </a:p>
          <a:p>
            <a:endParaRPr lang="ru-RU" sz="2400" dirty="0" smtClean="0"/>
          </a:p>
          <a:p>
            <a:r>
              <a:rPr lang="ru-RU" sz="2400" dirty="0" smtClean="0"/>
              <a:t>В 2013-2014 учебном году реорганизация образовательных учреждений продолжится.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_реорганизация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33265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Оптимизация сети образовательных учреждений Северо-Восточного округа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772817"/>
          <a:ext cx="9143999" cy="4662130"/>
        </p:xfrm>
        <a:graphic>
          <a:graphicData uri="http://schemas.openxmlformats.org/drawingml/2006/table">
            <a:tbl>
              <a:tblPr/>
              <a:tblGrid>
                <a:gridCol w="1979712"/>
                <a:gridCol w="2269805"/>
                <a:gridCol w="2447241"/>
                <a:gridCol w="2447241"/>
              </a:tblGrid>
              <a:tr h="1271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На 01.09.2012 года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На 01.09.2013 года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На 01.09.2014 года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ДОУ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221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Всего юридических лиц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381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841</Words>
  <Application>Microsoft Office PowerPoint</Application>
  <PresentationFormat>Экран (4:3)</PresentationFormat>
  <Paragraphs>252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Основные нормативно-правовые акты:</vt:lpstr>
      <vt:lpstr>Приоритеты развития образовательных комплексов:</vt:lpstr>
      <vt:lpstr>Цель и задачи создания образовательных комплексов</vt:lpstr>
      <vt:lpstr>Реорганизация образовательных учреждений на территории  Северо-Восточного округа г.Москвы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Ирина</cp:lastModifiedBy>
  <cp:revision>33</cp:revision>
  <dcterms:created xsi:type="dcterms:W3CDTF">2013-09-20T07:20:07Z</dcterms:created>
  <dcterms:modified xsi:type="dcterms:W3CDTF">2013-09-26T19:07:45Z</dcterms:modified>
</cp:coreProperties>
</file>