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7" r:id="rId3"/>
    <p:sldId id="262" r:id="rId4"/>
    <p:sldId id="261" r:id="rId5"/>
    <p:sldId id="268" r:id="rId6"/>
    <p:sldId id="259" r:id="rId7"/>
    <p:sldId id="260" r:id="rId8"/>
    <p:sldId id="267" r:id="rId9"/>
    <p:sldId id="265" r:id="rId10"/>
    <p:sldId id="269" r:id="rId11"/>
    <p:sldId id="266" r:id="rId12"/>
    <p:sldId id="264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Канада</c:v>
                </c:pt>
                <c:pt idx="2">
                  <c:v>США</c:v>
                </c:pt>
                <c:pt idx="3">
                  <c:v>Великобритания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51</c:v>
                </c:pt>
                <c:pt idx="2">
                  <c:v>39</c:v>
                </c:pt>
                <c:pt idx="3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Канада</c:v>
                </c:pt>
                <c:pt idx="2">
                  <c:v>США</c:v>
                </c:pt>
                <c:pt idx="3">
                  <c:v>Великобритания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</c:v>
                </c:pt>
                <c:pt idx="1">
                  <c:v>51</c:v>
                </c:pt>
                <c:pt idx="2">
                  <c:v>38</c:v>
                </c:pt>
                <c:pt idx="3">
                  <c:v>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Канада</c:v>
                </c:pt>
                <c:pt idx="2">
                  <c:v>США</c:v>
                </c:pt>
                <c:pt idx="3">
                  <c:v>Великобритания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48</c:v>
                </c:pt>
                <c:pt idx="2">
                  <c:v>35</c:v>
                </c:pt>
                <c:pt idx="3">
                  <c:v>46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Россия</c:v>
                </c:pt>
                <c:pt idx="1">
                  <c:v>Канада</c:v>
                </c:pt>
                <c:pt idx="2">
                  <c:v>США</c:v>
                </c:pt>
                <c:pt idx="3">
                  <c:v>Великобритания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45</c:v>
                </c:pt>
                <c:pt idx="2">
                  <c:v>38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00864"/>
        <c:axId val="70102400"/>
      </c:barChart>
      <c:catAx>
        <c:axId val="7010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70102400"/>
        <c:crosses val="autoZero"/>
        <c:auto val="1"/>
        <c:lblAlgn val="ctr"/>
        <c:lblOffset val="100"/>
        <c:noMultiLvlLbl val="0"/>
      </c:catAx>
      <c:valAx>
        <c:axId val="7010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100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числ. работников органов МСУ</c:v>
                </c:pt>
                <c:pt idx="1">
                  <c:v>числ. работников на мун. должностях</c:v>
                </c:pt>
                <c:pt idx="2">
                  <c:v>работники на НЕ мун.должностях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443</c:v>
                </c:pt>
                <c:pt idx="1">
                  <c:v>280.3</c:v>
                </c:pt>
                <c:pt idx="2">
                  <c:v>162.69999999999999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числ. работников органов МСУ</c:v>
                </c:pt>
                <c:pt idx="1">
                  <c:v>числ. работников на мун. должностях</c:v>
                </c:pt>
                <c:pt idx="2">
                  <c:v>работники на НЕ мун.должностях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464.5</c:v>
                </c:pt>
                <c:pt idx="1">
                  <c:v>300.60000000000002</c:v>
                </c:pt>
                <c:pt idx="2">
                  <c:v>163.89999999999998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числ. работников органов МСУ</c:v>
                </c:pt>
                <c:pt idx="1">
                  <c:v>числ. работников на мун. должностях</c:v>
                </c:pt>
                <c:pt idx="2">
                  <c:v>работники на НЕ мун.должностях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501.9</c:v>
                </c:pt>
                <c:pt idx="1">
                  <c:v>358.3</c:v>
                </c:pt>
                <c:pt idx="2">
                  <c:v>143.59999999999997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91706496"/>
        <c:axId val="91708032"/>
      </c:barChart>
      <c:catAx>
        <c:axId val="9170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91708032"/>
        <c:crosses val="autoZero"/>
        <c:auto val="1"/>
        <c:lblAlgn val="ctr"/>
        <c:lblOffset val="100"/>
        <c:noMultiLvlLbl val="0"/>
      </c:catAx>
      <c:valAx>
        <c:axId val="9170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706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66278032954214061"/>
          <c:h val="0.83756119968280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гум.и соц.науки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12.3</c:v>
                </c:pt>
                <c:pt idx="1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юриспруденция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8.4</c:v>
                </c:pt>
                <c:pt idx="1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межд.отношения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экономика и упр.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22.2</c:v>
                </c:pt>
                <c:pt idx="1">
                  <c:v>38.9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ГМУ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Лист1!$B$6:$C$6</c:f>
              <c:numCache>
                <c:formatCode>General</c:formatCode>
                <c:ptCount val="2"/>
                <c:pt idx="0">
                  <c:v>8.9</c:v>
                </c:pt>
                <c:pt idx="1">
                  <c:v>7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УП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Лист1!$B$7:$C$7</c:f>
              <c:numCache>
                <c:formatCode>General</c:formatCode>
                <c:ptCount val="2"/>
                <c:pt idx="0">
                  <c:v>0.9</c:v>
                </c:pt>
                <c:pt idx="1">
                  <c:v>1.3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физ.-мат.науки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Лист1!$B$8:$C$8</c:f>
              <c:numCache>
                <c:formatCode>General</c:formatCode>
                <c:ptCount val="2"/>
                <c:pt idx="0">
                  <c:v>2.9</c:v>
                </c:pt>
                <c:pt idx="1">
                  <c:v>3.1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обр.и педагогика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Лист1!$B$9:$C$9</c:f>
              <c:numCache>
                <c:formatCode>General</c:formatCode>
                <c:ptCount val="2"/>
                <c:pt idx="0">
                  <c:v>19.5</c:v>
                </c:pt>
                <c:pt idx="1">
                  <c:v>14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здравохранение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Лист1!$B$10:$C$10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0.8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культура и искусство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Лист1!$B$11:$C$11</c:f>
              <c:numCache>
                <c:formatCode>General</c:formatCode>
                <c:ptCount val="2"/>
                <c:pt idx="0">
                  <c:v>0.7</c:v>
                </c:pt>
                <c:pt idx="1">
                  <c:v>1.4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информац.безоп.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Лист1!$B$12:$C$12</c:f>
              <c:numCache>
                <c:formatCode>General</c:formatCode>
                <c:ptCount val="2"/>
                <c:pt idx="0">
                  <c:v>0</c:v>
                </c:pt>
                <c:pt idx="1">
                  <c:v>0.3</c:v>
                </c:pt>
              </c:numCache>
            </c:numRef>
          </c:val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сфера обслуж.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Лист1!$B$13:$C$13</c:f>
              <c:numCache>
                <c:formatCode>General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</c:ser>
        <c:ser>
          <c:idx val="12"/>
          <c:order val="12"/>
          <c:tx>
            <c:strRef>
              <c:f>Лист1!$A$14</c:f>
              <c:strCache>
                <c:ptCount val="1"/>
                <c:pt idx="0">
                  <c:v>сельское и рыбн.хоз.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Лист1!$B$14:$C$14</c:f>
              <c:numCache>
                <c:formatCode>General</c:formatCode>
                <c:ptCount val="2"/>
                <c:pt idx="0">
                  <c:v>25</c:v>
                </c:pt>
                <c:pt idx="1">
                  <c:v>5.6</c:v>
                </c:pt>
              </c:numCache>
            </c:numRef>
          </c:val>
        </c:ser>
        <c:ser>
          <c:idx val="13"/>
          <c:order val="13"/>
          <c:tx>
            <c:strRef>
              <c:f>Лист1!$A$15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мун.должности</c:v>
                </c:pt>
                <c:pt idx="1">
                  <c:v>должн.МС</c:v>
                </c:pt>
              </c:strCache>
            </c:strRef>
          </c:cat>
          <c:val>
            <c:numRef>
              <c:f>Лист1!$B$15:$C$15</c:f>
              <c:numCache>
                <c:formatCode>General</c:formatCode>
                <c:ptCount val="2"/>
                <c:pt idx="0">
                  <c:v>15.8</c:v>
                </c:pt>
                <c:pt idx="1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29054464"/>
        <c:axId val="31085696"/>
      </c:barChart>
      <c:catAx>
        <c:axId val="29054464"/>
        <c:scaling>
          <c:orientation val="minMax"/>
        </c:scaling>
        <c:delete val="0"/>
        <c:axPos val="b"/>
        <c:majorTickMark val="out"/>
        <c:minorTickMark val="none"/>
        <c:tickLblPos val="nextTo"/>
        <c:crossAx val="31085696"/>
        <c:crosses val="autoZero"/>
        <c:auto val="1"/>
        <c:lblAlgn val="ctr"/>
        <c:lblOffset val="100"/>
        <c:noMultiLvlLbl val="0"/>
      </c:catAx>
      <c:valAx>
        <c:axId val="3108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54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98228346456697"/>
          <c:y val="7.1649061205316972E-2"/>
          <c:w val="0.23775845727617378"/>
          <c:h val="0.825835518319526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6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8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6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15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6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6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6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МЫСЛИ ПО ПОВОДУ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СТАТИСТИКИ И КАДРОВ</a:t>
            </a:r>
            <a:br>
              <a:rPr lang="ru-RU" sz="2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Анапа</a:t>
            </a:r>
          </a:p>
          <a:p>
            <a:pPr algn="r"/>
            <a:r>
              <a:rPr lang="ru-RU" dirty="0" smtClean="0"/>
              <a:t>Сентябрь</a:t>
            </a:r>
          </a:p>
          <a:p>
            <a:pPr algn="r"/>
            <a:r>
              <a:rPr lang="ru-RU" dirty="0" smtClean="0"/>
              <a:t>2013 год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6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году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Повысили квалификацию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50037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служащих,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из них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27.3% - по программам до 18 часов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насчитывалось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155165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служащих (43.5%)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получали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 за последние 3 года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08912" cy="6120680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2010 году в РФ было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42387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сельских поселений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числом жителей до 6 человек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(Российский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стат.ежегодник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2012, с.93)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27.7% общего количества сельских поселений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в 1989 году - 11%, в 2002 году – 21.2%)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этого количества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19416 поселений 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12.7%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общего количества сельских поселений)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имели населения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пустых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поселений по федеральным округам (2010 г.):	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(36% - РФ)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Северо-Западный 			20%		(58%)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				16%		(46%)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Приволжский 				8%		(24%)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Дальневосточный 			5%		(12%)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Уральский 				4%		(12%)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Сибирский 				3%		(9%)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Северо-Кавказский 			5%		(8%)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Южный 				2%		(6%)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и МУ (на 1 января соотв. года)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56895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7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работников федеральных органов исполнительной власти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конец года, на 10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тыс.чел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населения)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Российских статистических ежегодников, по сопоставимому кругу органов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719751"/>
              </p:ext>
            </p:extLst>
          </p:nvPr>
        </p:nvGraphicFramePr>
        <p:xfrm>
          <a:off x="467544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8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работников МСУ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994583"/>
              </p:ext>
            </p:extLst>
          </p:nvPr>
        </p:nvGraphicFramePr>
        <p:xfrm>
          <a:off x="457200" y="1268760"/>
          <a:ext cx="843528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43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работников на муниципальных должностях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должностях муниципальной службы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возрасту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не меняется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43 года)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121" y="1196752"/>
            <a:ext cx="83529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 smtClean="0"/>
              <a:t>					2001</a:t>
            </a:r>
            <a:r>
              <a:rPr lang="ru-RU" dirty="0"/>
              <a:t>	2005	2011</a:t>
            </a:r>
          </a:p>
          <a:p>
            <a:r>
              <a:rPr lang="ru-RU" dirty="0"/>
              <a:t>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лет 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14.0	16.5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30-39 лет			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20.0	25.4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40-49 лет		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40.0	36.1	26.9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50-59 лет		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20.6	28.1	27.6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старше,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	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1.8	3.5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	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60-65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1.4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3.3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свыше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 лет	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0.3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0.2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100.0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100.0	100.0</a:t>
            </a:r>
          </a:p>
        </p:txBody>
      </p:sp>
    </p:spTree>
    <p:extLst>
      <p:ext uri="{BB962C8B-B14F-4D97-AF65-F5344CB8AC3E}">
        <p14:creationId xmlns:p14="http://schemas.microsoft.com/office/powerpoint/2010/main" val="22944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 октября 2011 года на муниципальных должностях и должностях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занято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28948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чел. в пенсионном возрасте, из них</a:t>
            </a:r>
          </a:p>
          <a:p>
            <a:pPr algn="just"/>
            <a:r>
              <a:rPr lang="ru-RU" dirty="0" smtClean="0"/>
              <a:t>ЦФО 	7631</a:t>
            </a:r>
          </a:p>
          <a:p>
            <a:pPr algn="just"/>
            <a:r>
              <a:rPr lang="ru-RU" dirty="0" smtClean="0"/>
              <a:t>СЗФО	2626</a:t>
            </a:r>
          </a:p>
          <a:p>
            <a:pPr algn="just"/>
            <a:r>
              <a:rPr lang="ru-RU" dirty="0" smtClean="0"/>
              <a:t>ЮФО	2352</a:t>
            </a:r>
          </a:p>
          <a:p>
            <a:pPr algn="just"/>
            <a:r>
              <a:rPr lang="ru-RU" dirty="0" smtClean="0"/>
              <a:t>СКФО	1710</a:t>
            </a:r>
          </a:p>
          <a:p>
            <a:pPr algn="just"/>
            <a:r>
              <a:rPr lang="ru-RU" dirty="0" smtClean="0"/>
              <a:t>ПФО	5073</a:t>
            </a:r>
          </a:p>
          <a:p>
            <a:pPr algn="just"/>
            <a:r>
              <a:rPr lang="ru-RU" dirty="0" smtClean="0"/>
              <a:t>УФО	2078</a:t>
            </a:r>
          </a:p>
          <a:p>
            <a:pPr algn="just"/>
            <a:r>
              <a:rPr lang="ru-RU" dirty="0" smtClean="0"/>
              <a:t>СФО	5023</a:t>
            </a:r>
          </a:p>
          <a:p>
            <a:pPr algn="just"/>
            <a:r>
              <a:rPr lang="ru-RU" dirty="0" smtClean="0"/>
              <a:t>ДФО	2455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7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работников на муниципальных должностях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должностях муниципальной службы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стажу службы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4616" y="1340768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 smtClean="0"/>
              <a:t>			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2005	2011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7.7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7.4	8.2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 до 5 лет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24.9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25.5	24.3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		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27.9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21.5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24.3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до 15 лет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15.5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19.2	15.3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свыше, всего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26.4	27.9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	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до 25 лет	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20.5	20.3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25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выше	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6.0	7.5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100.0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100.0	100.0</a:t>
            </a:r>
          </a:p>
        </p:txBody>
      </p:sp>
    </p:spTree>
    <p:extLst>
      <p:ext uri="{BB962C8B-B14F-4D97-AF65-F5344CB8AC3E}">
        <p14:creationId xmlns:p14="http://schemas.microsoft.com/office/powerpoint/2010/main" val="26066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работников на муниципальных должностях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должностях муниципальной службы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уровню образования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82341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2001	2005	2011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образование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38.2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имели проф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1.8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ИТОГО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100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100	100</a:t>
            </a:r>
          </a:p>
        </p:txBody>
      </p:sp>
    </p:spTree>
    <p:extLst>
      <p:ext uri="{BB962C8B-B14F-4D97-AF65-F5344CB8AC3E}">
        <p14:creationId xmlns:p14="http://schemas.microsoft.com/office/powerpoint/2010/main" val="20873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кадров муниципальной службы по УГС (на 1 октября 2011 года)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341134"/>
              </p:ext>
            </p:extLst>
          </p:nvPr>
        </p:nvGraphicFramePr>
        <p:xfrm>
          <a:off x="457200" y="908720"/>
          <a:ext cx="8579296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92888" cy="59766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9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158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МЫСЛИ ПО ПОВОДУ  СТАТИСТИКИ И КАДРОВ </vt:lpstr>
      <vt:lpstr>Численность работников федеральных органов исполнительной власти (на конец года, на 10 тыс.чел. населения) по данным Российских статистических ежегодников, по сопоставимому кругу органов</vt:lpstr>
      <vt:lpstr>Численность работников МСУ</vt:lpstr>
      <vt:lpstr>Структура работников на муниципальных должностях  и должностях муниципальной службы  по возрасту (средний возраст не меняется – 43 года)</vt:lpstr>
      <vt:lpstr>Презентация PowerPoint</vt:lpstr>
      <vt:lpstr>Структура работников на муниципальных должностях  и должностях муниципальной службы  по стажу службы</vt:lpstr>
      <vt:lpstr>Структура работников на муниципальных должностях  и должностях муниципальной службы  по уровню образования</vt:lpstr>
      <vt:lpstr>Структура кадров муниципальной службы по УГС (на 1 октября 2011 года)</vt:lpstr>
      <vt:lpstr>Презентация PowerPoint</vt:lpstr>
      <vt:lpstr>Презентация PowerPoint</vt:lpstr>
      <vt:lpstr>Презентация PowerPoint</vt:lpstr>
      <vt:lpstr>МО и МУ (на 1 января соотв. года)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Бойко Евгений А.</dc:creator>
  <cp:lastModifiedBy>Бойко Евгений А.</cp:lastModifiedBy>
  <cp:revision>28</cp:revision>
  <cp:lastPrinted>2013-09-21T06:40:26Z</cp:lastPrinted>
  <dcterms:created xsi:type="dcterms:W3CDTF">2013-09-19T08:27:17Z</dcterms:created>
  <dcterms:modified xsi:type="dcterms:W3CDTF">2013-09-21T06:44:02Z</dcterms:modified>
</cp:coreProperties>
</file>